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Lst>
  <p:sldSz cx="18288000" cy="10287000"/>
  <p:notesSz cx="6858000" cy="9144000"/>
  <p:embeddedFontLst>
    <p:embeddedFont>
      <p:font typeface="Calibri" panose="020F0502020204030204" pitchFamily="34" charset="0"/>
      <p:regular r:id="rId8"/>
      <p:bold r:id="rId9"/>
      <p:italic r:id="rId10"/>
      <p:boldItalic r:id="rId11"/>
    </p:embeddedFont>
    <p:embeddedFont>
      <p:font typeface="Montserrat Extra-Bold" panose="020B0604020202020204"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65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4.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2.png"/><Relationship Id="rId10"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4.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2.png"/><Relationship Id="rId10"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4.png"/><Relationship Id="rId7" Type="http://schemas.openxmlformats.org/officeDocument/2006/relationships/image" Target="../media/image20.svg"/><Relationship Id="rId12" Type="http://schemas.openxmlformats.org/officeDocument/2006/relationships/image" Target="../media/image25.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2.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png"/><Relationship Id="rId9" Type="http://schemas.openxmlformats.org/officeDocument/2006/relationships/image" Target="../media/image22.png"/><Relationship Id="rId14" Type="http://schemas.openxmlformats.org/officeDocument/2006/relationships/image" Target="../media/image27.sv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4.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png"/><Relationship Id="rId10" Type="http://schemas.openxmlformats.org/officeDocument/2006/relationships/image" Target="../media/image33.svg"/><Relationship Id="rId4" Type="http://schemas.openxmlformats.org/officeDocument/2006/relationships/image" Target="../media/image1.pn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EDE1"/>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582299"/>
            <a:ext cx="16230600" cy="1304583"/>
            <a:chOff x="0" y="0"/>
            <a:chExt cx="21640800" cy="1739443"/>
          </a:xfrm>
        </p:grpSpPr>
        <p:sp>
          <p:nvSpPr>
            <p:cNvPr id="3" name="AutoShape 3"/>
            <p:cNvSpPr/>
            <p:nvPr/>
          </p:nvSpPr>
          <p:spPr>
            <a:xfrm>
              <a:off x="7992" y="47241"/>
              <a:ext cx="4176215" cy="0"/>
            </a:xfrm>
            <a:prstGeom prst="line">
              <a:avLst/>
            </a:prstGeom>
            <a:ln w="94482" cap="rnd">
              <a:solidFill>
                <a:srgbClr val="8E002A"/>
              </a:solidFill>
              <a:prstDash val="solid"/>
              <a:headEnd type="none" w="sm" len="sm"/>
              <a:tailEnd type="none" w="sm" len="sm"/>
            </a:ln>
          </p:spPr>
        </p:sp>
        <p:sp>
          <p:nvSpPr>
            <p:cNvPr id="4" name="AutoShape 4"/>
            <p:cNvSpPr/>
            <p:nvPr/>
          </p:nvSpPr>
          <p:spPr>
            <a:xfrm>
              <a:off x="47241" y="47241"/>
              <a:ext cx="0" cy="1112388"/>
            </a:xfrm>
            <a:prstGeom prst="line">
              <a:avLst/>
            </a:prstGeom>
            <a:ln w="94482" cap="rnd">
              <a:solidFill>
                <a:srgbClr val="8E002A"/>
              </a:solidFill>
              <a:prstDash val="solid"/>
              <a:headEnd type="none" w="sm" len="sm"/>
              <a:tailEnd type="none" w="sm" len="sm"/>
            </a:ln>
          </p:spPr>
        </p:sp>
        <p:sp>
          <p:nvSpPr>
            <p:cNvPr id="5" name="AutoShape 5"/>
            <p:cNvSpPr/>
            <p:nvPr/>
          </p:nvSpPr>
          <p:spPr>
            <a:xfrm flipH="1">
              <a:off x="17456593" y="1692202"/>
              <a:ext cx="4176215" cy="0"/>
            </a:xfrm>
            <a:prstGeom prst="line">
              <a:avLst/>
            </a:prstGeom>
            <a:ln w="94482" cap="rnd">
              <a:solidFill>
                <a:srgbClr val="8E002A"/>
              </a:solidFill>
              <a:prstDash val="solid"/>
              <a:headEnd type="none" w="sm" len="sm"/>
              <a:tailEnd type="none" w="sm" len="sm"/>
            </a:ln>
          </p:spPr>
        </p:sp>
        <p:sp>
          <p:nvSpPr>
            <p:cNvPr id="6" name="AutoShape 6"/>
            <p:cNvSpPr/>
            <p:nvPr/>
          </p:nvSpPr>
          <p:spPr>
            <a:xfrm flipV="1">
              <a:off x="21593559" y="579814"/>
              <a:ext cx="0" cy="1112388"/>
            </a:xfrm>
            <a:prstGeom prst="line">
              <a:avLst/>
            </a:prstGeom>
            <a:ln w="94482" cap="rnd">
              <a:solidFill>
                <a:srgbClr val="8E002A"/>
              </a:solidFill>
              <a:prstDash val="solid"/>
              <a:headEnd type="none" w="sm" len="sm"/>
              <a:tailEnd type="none" w="sm" len="sm"/>
            </a:ln>
          </p:spPr>
        </p:sp>
        <p:sp>
          <p:nvSpPr>
            <p:cNvPr id="7" name="TextBox 7"/>
            <p:cNvSpPr txBox="1"/>
            <p:nvPr/>
          </p:nvSpPr>
          <p:spPr>
            <a:xfrm>
              <a:off x="59910" y="241615"/>
              <a:ext cx="21526900" cy="939435"/>
            </a:xfrm>
            <a:prstGeom prst="rect">
              <a:avLst/>
            </a:prstGeom>
          </p:spPr>
          <p:txBody>
            <a:bodyPr lIns="0" tIns="0" rIns="0" bIns="0" rtlCol="0" anchor="t">
              <a:spAutoFit/>
            </a:bodyPr>
            <a:lstStyle/>
            <a:p>
              <a:pPr algn="ctr">
                <a:lnSpc>
                  <a:spcPts val="2913"/>
                </a:lnSpc>
                <a:spcBef>
                  <a:spcPct val="0"/>
                </a:spcBef>
              </a:pPr>
              <a:r>
                <a:rPr lang="en-US" sz="2081">
                  <a:solidFill>
                    <a:srgbClr val="000000"/>
                  </a:solidFill>
                  <a:latin typeface="Montserrat Extra-Bold"/>
                </a:rPr>
                <a:t>EL DÍA 16 DE JUNIO 2023, SE REALIZÓ LA 1ERA SESIÓN EXTRAORDINARIA DEL COMITÉ INSTITUCIONAL PARA LA IGUALDAD DE GÉNERO (CIIG) Y SUBCOMITÉ INTERNO CONTRA EL HOSTIGAMIENTO Y ACOSO SEXUAL (SIHAS).</a:t>
              </a:r>
            </a:p>
          </p:txBody>
        </p:sp>
      </p:grpSp>
      <p:grpSp>
        <p:nvGrpSpPr>
          <p:cNvPr id="8" name="Group 8"/>
          <p:cNvGrpSpPr/>
          <p:nvPr/>
        </p:nvGrpSpPr>
        <p:grpSpPr>
          <a:xfrm>
            <a:off x="193755" y="76636"/>
            <a:ext cx="4270338" cy="1294775"/>
            <a:chOff x="0" y="0"/>
            <a:chExt cx="5693784" cy="1726367"/>
          </a:xfrm>
        </p:grpSpPr>
        <p:sp>
          <p:nvSpPr>
            <p:cNvPr id="9" name="Freeform 9"/>
            <p:cNvSpPr/>
            <p:nvPr/>
          </p:nvSpPr>
          <p:spPr>
            <a:xfrm>
              <a:off x="1263712" y="81029"/>
              <a:ext cx="4430072" cy="1564308"/>
            </a:xfrm>
            <a:custGeom>
              <a:avLst/>
              <a:gdLst/>
              <a:ahLst/>
              <a:cxnLst/>
              <a:rect l="l" t="t" r="r" b="b"/>
              <a:pathLst>
                <a:path w="4430072" h="1564308">
                  <a:moveTo>
                    <a:pt x="0" y="0"/>
                  </a:moveTo>
                  <a:lnTo>
                    <a:pt x="4430072" y="0"/>
                  </a:lnTo>
                  <a:lnTo>
                    <a:pt x="4430072" y="1564309"/>
                  </a:lnTo>
                  <a:lnTo>
                    <a:pt x="0" y="1564309"/>
                  </a:lnTo>
                  <a:lnTo>
                    <a:pt x="0" y="0"/>
                  </a:lnTo>
                  <a:close/>
                </a:path>
              </a:pathLst>
            </a:custGeom>
            <a:blipFill>
              <a:blip r:embed="rId2"/>
              <a:stretch>
                <a:fillRect l="-19768" t="-54510" r="-16993" b="-63349"/>
              </a:stretch>
            </a:blipFill>
          </p:spPr>
        </p:sp>
        <p:sp>
          <p:nvSpPr>
            <p:cNvPr id="10" name="Freeform 10"/>
            <p:cNvSpPr/>
            <p:nvPr/>
          </p:nvSpPr>
          <p:spPr>
            <a:xfrm>
              <a:off x="0" y="0"/>
              <a:ext cx="1263712" cy="1726367"/>
            </a:xfrm>
            <a:custGeom>
              <a:avLst/>
              <a:gdLst/>
              <a:ahLst/>
              <a:cxnLst/>
              <a:rect l="l" t="t" r="r" b="b"/>
              <a:pathLst>
                <a:path w="1263712" h="1726367">
                  <a:moveTo>
                    <a:pt x="0" y="0"/>
                  </a:moveTo>
                  <a:lnTo>
                    <a:pt x="1263712" y="0"/>
                  </a:lnTo>
                  <a:lnTo>
                    <a:pt x="1263712" y="1726367"/>
                  </a:lnTo>
                  <a:lnTo>
                    <a:pt x="0" y="1726367"/>
                  </a:lnTo>
                  <a:lnTo>
                    <a:pt x="0" y="0"/>
                  </a:lnTo>
                  <a:close/>
                </a:path>
              </a:pathLst>
            </a:custGeom>
            <a:blipFill>
              <a:blip r:embed="rId3"/>
              <a:stretch>
                <a:fillRect l="-100179" t="-11765" r="-96992" b="-10596"/>
              </a:stretch>
            </a:blipFill>
          </p:spPr>
        </p:sp>
      </p:grpSp>
      <p:grpSp>
        <p:nvGrpSpPr>
          <p:cNvPr id="11" name="Group 11"/>
          <p:cNvGrpSpPr/>
          <p:nvPr/>
        </p:nvGrpSpPr>
        <p:grpSpPr>
          <a:xfrm>
            <a:off x="11501970" y="76636"/>
            <a:ext cx="6621434" cy="1294775"/>
            <a:chOff x="0" y="0"/>
            <a:chExt cx="8828578" cy="1726367"/>
          </a:xfrm>
        </p:grpSpPr>
        <p:sp>
          <p:nvSpPr>
            <p:cNvPr id="12" name="Freeform 12"/>
            <p:cNvSpPr/>
            <p:nvPr/>
          </p:nvSpPr>
          <p:spPr>
            <a:xfrm>
              <a:off x="0" y="0"/>
              <a:ext cx="5091374" cy="1726367"/>
            </a:xfrm>
            <a:custGeom>
              <a:avLst/>
              <a:gdLst/>
              <a:ahLst/>
              <a:cxnLst/>
              <a:rect l="l" t="t" r="r" b="b"/>
              <a:pathLst>
                <a:path w="5091374" h="1726367">
                  <a:moveTo>
                    <a:pt x="0" y="0"/>
                  </a:moveTo>
                  <a:lnTo>
                    <a:pt x="5091374" y="0"/>
                  </a:lnTo>
                  <a:lnTo>
                    <a:pt x="5091374" y="1726367"/>
                  </a:lnTo>
                  <a:lnTo>
                    <a:pt x="0" y="1726367"/>
                  </a:lnTo>
                  <a:lnTo>
                    <a:pt x="0" y="0"/>
                  </a:lnTo>
                  <a:close/>
                </a:path>
              </a:pathLst>
            </a:custGeom>
            <a:blipFill>
              <a:blip r:embed="rId4"/>
              <a:stretch>
                <a:fillRect t="-33790" b="-32101"/>
              </a:stretch>
            </a:blipFill>
          </p:spPr>
        </p:sp>
        <p:sp>
          <p:nvSpPr>
            <p:cNvPr id="13" name="Freeform 13"/>
            <p:cNvSpPr/>
            <p:nvPr/>
          </p:nvSpPr>
          <p:spPr>
            <a:xfrm>
              <a:off x="5237369" y="0"/>
              <a:ext cx="3591209" cy="1619901"/>
            </a:xfrm>
            <a:custGeom>
              <a:avLst/>
              <a:gdLst/>
              <a:ahLst/>
              <a:cxnLst/>
              <a:rect l="l" t="t" r="r" b="b"/>
              <a:pathLst>
                <a:path w="3591209" h="1619901">
                  <a:moveTo>
                    <a:pt x="0" y="0"/>
                  </a:moveTo>
                  <a:lnTo>
                    <a:pt x="3591209" y="0"/>
                  </a:lnTo>
                  <a:lnTo>
                    <a:pt x="3591209" y="1619901"/>
                  </a:lnTo>
                  <a:lnTo>
                    <a:pt x="0" y="1619901"/>
                  </a:lnTo>
                  <a:lnTo>
                    <a:pt x="0" y="0"/>
                  </a:lnTo>
                  <a:close/>
                </a:path>
              </a:pathLst>
            </a:custGeom>
            <a:blipFill>
              <a:blip r:embed="rId5"/>
              <a:stretch>
                <a:fillRect/>
              </a:stretch>
            </a:blipFill>
          </p:spPr>
        </p:sp>
        <p:sp>
          <p:nvSpPr>
            <p:cNvPr id="14" name="Freeform 14"/>
            <p:cNvSpPr/>
            <p:nvPr/>
          </p:nvSpPr>
          <p:spPr>
            <a:xfrm>
              <a:off x="5014625" y="0"/>
              <a:ext cx="236594" cy="1726367"/>
            </a:xfrm>
            <a:custGeom>
              <a:avLst/>
              <a:gdLst/>
              <a:ahLst/>
              <a:cxnLst/>
              <a:rect l="l" t="t" r="r" b="b"/>
              <a:pathLst>
                <a:path w="236594" h="1726367">
                  <a:moveTo>
                    <a:pt x="0" y="0"/>
                  </a:moveTo>
                  <a:lnTo>
                    <a:pt x="236594" y="0"/>
                  </a:lnTo>
                  <a:lnTo>
                    <a:pt x="236594" y="1726367"/>
                  </a:lnTo>
                  <a:lnTo>
                    <a:pt x="0" y="1726367"/>
                  </a:lnTo>
                  <a:lnTo>
                    <a:pt x="0" y="0"/>
                  </a:lnTo>
                  <a:close/>
                </a:path>
              </a:pathLst>
            </a:custGeom>
            <a:blipFill>
              <a:blip r:embed="rId4"/>
              <a:stretch>
                <a:fillRect l="-764315" t="-33790" r="-1287630" b="-32101"/>
              </a:stretch>
            </a:blipFill>
          </p:spPr>
        </p:sp>
      </p:grpSp>
      <p:sp>
        <p:nvSpPr>
          <p:cNvPr id="15" name="Freeform 15"/>
          <p:cNvSpPr/>
          <p:nvPr/>
        </p:nvSpPr>
        <p:spPr>
          <a:xfrm>
            <a:off x="501762" y="4299352"/>
            <a:ext cx="5556961" cy="3290437"/>
          </a:xfrm>
          <a:custGeom>
            <a:avLst/>
            <a:gdLst/>
            <a:ahLst/>
            <a:cxnLst/>
            <a:rect l="l" t="t" r="r" b="b"/>
            <a:pathLst>
              <a:path w="5556961" h="3290437">
                <a:moveTo>
                  <a:pt x="0" y="0"/>
                </a:moveTo>
                <a:lnTo>
                  <a:pt x="5556961" y="0"/>
                </a:lnTo>
                <a:lnTo>
                  <a:pt x="5556961" y="3290436"/>
                </a:lnTo>
                <a:lnTo>
                  <a:pt x="0" y="3290436"/>
                </a:lnTo>
                <a:lnTo>
                  <a:pt x="0" y="0"/>
                </a:lnTo>
                <a:close/>
              </a:path>
            </a:pathLst>
          </a:custGeom>
          <a:blipFill>
            <a:blip r:embed="rId6"/>
            <a:stretch>
              <a:fillRect/>
            </a:stretch>
          </a:blipFill>
        </p:spPr>
      </p:sp>
      <p:sp>
        <p:nvSpPr>
          <p:cNvPr id="16" name="Freeform 16"/>
          <p:cNvSpPr/>
          <p:nvPr/>
        </p:nvSpPr>
        <p:spPr>
          <a:xfrm>
            <a:off x="12381077" y="4299352"/>
            <a:ext cx="5214343" cy="3798528"/>
          </a:xfrm>
          <a:custGeom>
            <a:avLst/>
            <a:gdLst/>
            <a:ahLst/>
            <a:cxnLst/>
            <a:rect l="l" t="t" r="r" b="b"/>
            <a:pathLst>
              <a:path w="5214343" h="3798528">
                <a:moveTo>
                  <a:pt x="0" y="0"/>
                </a:moveTo>
                <a:lnTo>
                  <a:pt x="5214343" y="0"/>
                </a:lnTo>
                <a:lnTo>
                  <a:pt x="5214343" y="3798528"/>
                </a:lnTo>
                <a:lnTo>
                  <a:pt x="0" y="3798528"/>
                </a:lnTo>
                <a:lnTo>
                  <a:pt x="0" y="0"/>
                </a:lnTo>
                <a:close/>
              </a:path>
            </a:pathLst>
          </a:custGeom>
          <a:blipFill>
            <a:blip r:embed="rId7"/>
            <a:stretch>
              <a:fillRect/>
            </a:stretch>
          </a:blipFill>
        </p:spPr>
      </p:sp>
      <p:grpSp>
        <p:nvGrpSpPr>
          <p:cNvPr id="17" name="Group 17"/>
          <p:cNvGrpSpPr/>
          <p:nvPr/>
        </p:nvGrpSpPr>
        <p:grpSpPr>
          <a:xfrm>
            <a:off x="6332247" y="3096431"/>
            <a:ext cx="5299314" cy="4950933"/>
            <a:chOff x="0" y="0"/>
            <a:chExt cx="7065752" cy="6601244"/>
          </a:xfrm>
        </p:grpSpPr>
        <p:sp>
          <p:nvSpPr>
            <p:cNvPr id="18" name="Freeform 18"/>
            <p:cNvSpPr/>
            <p:nvPr/>
          </p:nvSpPr>
          <p:spPr>
            <a:xfrm rot="391629">
              <a:off x="314932" y="346649"/>
              <a:ext cx="6435889" cy="5907945"/>
            </a:xfrm>
            <a:custGeom>
              <a:avLst/>
              <a:gdLst/>
              <a:ahLst/>
              <a:cxnLst/>
              <a:rect l="l" t="t" r="r" b="b"/>
              <a:pathLst>
                <a:path w="6435889" h="5907945">
                  <a:moveTo>
                    <a:pt x="0" y="0"/>
                  </a:moveTo>
                  <a:lnTo>
                    <a:pt x="6435889" y="0"/>
                  </a:lnTo>
                  <a:lnTo>
                    <a:pt x="6435889" y="5907946"/>
                  </a:lnTo>
                  <a:lnTo>
                    <a:pt x="0" y="5907946"/>
                  </a:lnTo>
                  <a:lnTo>
                    <a:pt x="0" y="0"/>
                  </a:lnTo>
                  <a:close/>
                </a:path>
              </a:pathLst>
            </a:custGeom>
            <a:blipFill>
              <a:blip r:embed="rId8"/>
              <a:stretch>
                <a:fillRect/>
              </a:stretch>
            </a:blipFill>
          </p:spPr>
        </p:sp>
        <p:sp>
          <p:nvSpPr>
            <p:cNvPr id="19" name="TextBox 19"/>
            <p:cNvSpPr txBox="1"/>
            <p:nvPr/>
          </p:nvSpPr>
          <p:spPr>
            <a:xfrm>
              <a:off x="1598526" y="2446955"/>
              <a:ext cx="4675262" cy="2116915"/>
            </a:xfrm>
            <a:prstGeom prst="rect">
              <a:avLst/>
            </a:prstGeom>
          </p:spPr>
          <p:txBody>
            <a:bodyPr lIns="0" tIns="0" rIns="0" bIns="0" rtlCol="0" anchor="t">
              <a:spAutoFit/>
            </a:bodyPr>
            <a:lstStyle/>
            <a:p>
              <a:pPr algn="just">
                <a:lnSpc>
                  <a:spcPts val="1870"/>
                </a:lnSpc>
                <a:spcBef>
                  <a:spcPct val="0"/>
                </a:spcBef>
              </a:pPr>
              <a:r>
                <a:rPr lang="en-US" sz="1336">
                  <a:solidFill>
                    <a:srgbClr val="000000"/>
                  </a:solidFill>
                  <a:latin typeface="Montserrat Extra-Bold"/>
                </a:rPr>
                <a:t>NUESTRO OBJETIVO FUE DAR A CONOCER A LOS INTEGRANTES DEL COMITÉ CIIG Y SUBCOMITÉ SIHAS, A LA NUEVA AUDITORA ESPECIAL, Y ASÍ MISMO A PROCEDER A LA APROBACIÓN DEL CALENDARIO DE SESIONES ORDINARIAS.</a:t>
              </a:r>
            </a:p>
          </p:txBody>
        </p:sp>
      </p:grpSp>
      <p:grpSp>
        <p:nvGrpSpPr>
          <p:cNvPr id="20" name="Group 20"/>
          <p:cNvGrpSpPr/>
          <p:nvPr/>
        </p:nvGrpSpPr>
        <p:grpSpPr>
          <a:xfrm>
            <a:off x="0" y="9258300"/>
            <a:ext cx="18288000" cy="1028700"/>
            <a:chOff x="0" y="0"/>
            <a:chExt cx="4816593" cy="270933"/>
          </a:xfrm>
        </p:grpSpPr>
        <p:sp>
          <p:nvSpPr>
            <p:cNvPr id="21" name="Freeform 21"/>
            <p:cNvSpPr/>
            <p:nvPr/>
          </p:nvSpPr>
          <p:spPr>
            <a:xfrm>
              <a:off x="0" y="0"/>
              <a:ext cx="4816592" cy="270933"/>
            </a:xfrm>
            <a:custGeom>
              <a:avLst/>
              <a:gdLst/>
              <a:ahLst/>
              <a:cxnLst/>
              <a:rect l="l" t="t" r="r" b="b"/>
              <a:pathLst>
                <a:path w="4816592" h="270933">
                  <a:moveTo>
                    <a:pt x="0" y="0"/>
                  </a:moveTo>
                  <a:lnTo>
                    <a:pt x="4816592" y="0"/>
                  </a:lnTo>
                  <a:lnTo>
                    <a:pt x="4816592" y="270933"/>
                  </a:lnTo>
                  <a:lnTo>
                    <a:pt x="0" y="270933"/>
                  </a:lnTo>
                  <a:lnTo>
                    <a:pt x="0" y="0"/>
                  </a:lnTo>
                </a:path>
              </a:pathLst>
            </a:custGeom>
            <a:solidFill>
              <a:srgbClr val="8E002A"/>
            </a:solidFill>
          </p:spPr>
        </p:sp>
        <p:sp>
          <p:nvSpPr>
            <p:cNvPr id="22" name="TextBox 2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EDE1"/>
        </a:solidFill>
        <a:effectLst/>
      </p:bgPr>
    </p:bg>
    <p:spTree>
      <p:nvGrpSpPr>
        <p:cNvPr id="1" name=""/>
        <p:cNvGrpSpPr/>
        <p:nvPr/>
      </p:nvGrpSpPr>
      <p:grpSpPr>
        <a:xfrm>
          <a:off x="0" y="0"/>
          <a:ext cx="0" cy="0"/>
          <a:chOff x="0" y="0"/>
          <a:chExt cx="0" cy="0"/>
        </a:xfrm>
      </p:grpSpPr>
      <p:grpSp>
        <p:nvGrpSpPr>
          <p:cNvPr id="2" name="Group 2"/>
          <p:cNvGrpSpPr/>
          <p:nvPr/>
        </p:nvGrpSpPr>
        <p:grpSpPr>
          <a:xfrm>
            <a:off x="412515" y="1507577"/>
            <a:ext cx="3136062" cy="867628"/>
            <a:chOff x="0" y="0"/>
            <a:chExt cx="4181416" cy="1156838"/>
          </a:xfrm>
        </p:grpSpPr>
        <p:sp>
          <p:nvSpPr>
            <p:cNvPr id="3" name="AutoShape 3"/>
            <p:cNvSpPr/>
            <p:nvPr/>
          </p:nvSpPr>
          <p:spPr>
            <a:xfrm>
              <a:off x="5201" y="44450"/>
              <a:ext cx="4176215" cy="0"/>
            </a:xfrm>
            <a:prstGeom prst="line">
              <a:avLst/>
            </a:prstGeom>
            <a:ln w="88900" cap="rnd">
              <a:solidFill>
                <a:srgbClr val="8E002A"/>
              </a:solidFill>
              <a:prstDash val="solid"/>
              <a:headEnd type="none" w="sm" len="sm"/>
              <a:tailEnd type="none" w="sm" len="sm"/>
            </a:ln>
          </p:spPr>
        </p:sp>
        <p:sp>
          <p:nvSpPr>
            <p:cNvPr id="4" name="AutoShape 4"/>
            <p:cNvSpPr/>
            <p:nvPr/>
          </p:nvSpPr>
          <p:spPr>
            <a:xfrm>
              <a:off x="44450" y="44450"/>
              <a:ext cx="0" cy="1112388"/>
            </a:xfrm>
            <a:prstGeom prst="line">
              <a:avLst/>
            </a:prstGeom>
            <a:ln w="88900" cap="rnd">
              <a:solidFill>
                <a:srgbClr val="8E002A"/>
              </a:solidFill>
              <a:prstDash val="solid"/>
              <a:headEnd type="none" w="sm" len="sm"/>
              <a:tailEnd type="none" w="sm" len="sm"/>
            </a:ln>
          </p:spPr>
        </p:sp>
      </p:grpSp>
      <p:grpSp>
        <p:nvGrpSpPr>
          <p:cNvPr id="5" name="Group 5"/>
          <p:cNvGrpSpPr/>
          <p:nvPr/>
        </p:nvGrpSpPr>
        <p:grpSpPr>
          <a:xfrm>
            <a:off x="14743324" y="2224295"/>
            <a:ext cx="3132162" cy="900966"/>
            <a:chOff x="0" y="0"/>
            <a:chExt cx="4176215" cy="1201288"/>
          </a:xfrm>
        </p:grpSpPr>
        <p:sp>
          <p:nvSpPr>
            <p:cNvPr id="6" name="AutoShape 6"/>
            <p:cNvSpPr/>
            <p:nvPr/>
          </p:nvSpPr>
          <p:spPr>
            <a:xfrm flipH="1">
              <a:off x="0" y="1156838"/>
              <a:ext cx="4176215" cy="0"/>
            </a:xfrm>
            <a:prstGeom prst="line">
              <a:avLst/>
            </a:prstGeom>
            <a:ln w="88900" cap="rnd">
              <a:solidFill>
                <a:srgbClr val="8E002A"/>
              </a:solidFill>
              <a:prstDash val="solid"/>
              <a:headEnd type="none" w="sm" len="sm"/>
              <a:tailEnd type="none" w="sm" len="sm"/>
            </a:ln>
          </p:spPr>
        </p:sp>
        <p:sp>
          <p:nvSpPr>
            <p:cNvPr id="7" name="AutoShape 7"/>
            <p:cNvSpPr/>
            <p:nvPr/>
          </p:nvSpPr>
          <p:spPr>
            <a:xfrm flipV="1">
              <a:off x="4131765" y="0"/>
              <a:ext cx="0" cy="1112388"/>
            </a:xfrm>
            <a:prstGeom prst="line">
              <a:avLst/>
            </a:prstGeom>
            <a:ln w="88900" cap="rnd">
              <a:solidFill>
                <a:srgbClr val="8E002A"/>
              </a:solidFill>
              <a:prstDash val="solid"/>
              <a:headEnd type="none" w="sm" len="sm"/>
              <a:tailEnd type="none" w="sm" len="sm"/>
            </a:ln>
          </p:spPr>
        </p:sp>
      </p:grpSp>
      <p:grpSp>
        <p:nvGrpSpPr>
          <p:cNvPr id="8" name="Group 8"/>
          <p:cNvGrpSpPr/>
          <p:nvPr/>
        </p:nvGrpSpPr>
        <p:grpSpPr>
          <a:xfrm>
            <a:off x="11501970" y="76636"/>
            <a:ext cx="6621434" cy="1294775"/>
            <a:chOff x="0" y="0"/>
            <a:chExt cx="8828578" cy="1726367"/>
          </a:xfrm>
        </p:grpSpPr>
        <p:sp>
          <p:nvSpPr>
            <p:cNvPr id="9" name="Freeform 9"/>
            <p:cNvSpPr/>
            <p:nvPr/>
          </p:nvSpPr>
          <p:spPr>
            <a:xfrm>
              <a:off x="0" y="0"/>
              <a:ext cx="5091374" cy="1726367"/>
            </a:xfrm>
            <a:custGeom>
              <a:avLst/>
              <a:gdLst/>
              <a:ahLst/>
              <a:cxnLst/>
              <a:rect l="l" t="t" r="r" b="b"/>
              <a:pathLst>
                <a:path w="5091374" h="1726367">
                  <a:moveTo>
                    <a:pt x="0" y="0"/>
                  </a:moveTo>
                  <a:lnTo>
                    <a:pt x="5091374" y="0"/>
                  </a:lnTo>
                  <a:lnTo>
                    <a:pt x="5091374" y="1726367"/>
                  </a:lnTo>
                  <a:lnTo>
                    <a:pt x="0" y="1726367"/>
                  </a:lnTo>
                  <a:lnTo>
                    <a:pt x="0" y="0"/>
                  </a:lnTo>
                  <a:close/>
                </a:path>
              </a:pathLst>
            </a:custGeom>
            <a:blipFill>
              <a:blip r:embed="rId2"/>
              <a:stretch>
                <a:fillRect t="-33790" b="-32101"/>
              </a:stretch>
            </a:blipFill>
          </p:spPr>
        </p:sp>
        <p:sp>
          <p:nvSpPr>
            <p:cNvPr id="10" name="Freeform 10"/>
            <p:cNvSpPr/>
            <p:nvPr/>
          </p:nvSpPr>
          <p:spPr>
            <a:xfrm>
              <a:off x="5237369" y="0"/>
              <a:ext cx="3591209" cy="1619901"/>
            </a:xfrm>
            <a:custGeom>
              <a:avLst/>
              <a:gdLst/>
              <a:ahLst/>
              <a:cxnLst/>
              <a:rect l="l" t="t" r="r" b="b"/>
              <a:pathLst>
                <a:path w="3591209" h="1619901">
                  <a:moveTo>
                    <a:pt x="0" y="0"/>
                  </a:moveTo>
                  <a:lnTo>
                    <a:pt x="3591209" y="0"/>
                  </a:lnTo>
                  <a:lnTo>
                    <a:pt x="3591209" y="1619901"/>
                  </a:lnTo>
                  <a:lnTo>
                    <a:pt x="0" y="1619901"/>
                  </a:lnTo>
                  <a:lnTo>
                    <a:pt x="0" y="0"/>
                  </a:lnTo>
                  <a:close/>
                </a:path>
              </a:pathLst>
            </a:custGeom>
            <a:blipFill>
              <a:blip r:embed="rId3"/>
              <a:stretch>
                <a:fillRect/>
              </a:stretch>
            </a:blipFill>
          </p:spPr>
        </p:sp>
        <p:sp>
          <p:nvSpPr>
            <p:cNvPr id="11" name="Freeform 11"/>
            <p:cNvSpPr/>
            <p:nvPr/>
          </p:nvSpPr>
          <p:spPr>
            <a:xfrm>
              <a:off x="5014625" y="0"/>
              <a:ext cx="236594" cy="1726367"/>
            </a:xfrm>
            <a:custGeom>
              <a:avLst/>
              <a:gdLst/>
              <a:ahLst/>
              <a:cxnLst/>
              <a:rect l="l" t="t" r="r" b="b"/>
              <a:pathLst>
                <a:path w="236594" h="1726367">
                  <a:moveTo>
                    <a:pt x="0" y="0"/>
                  </a:moveTo>
                  <a:lnTo>
                    <a:pt x="236594" y="0"/>
                  </a:lnTo>
                  <a:lnTo>
                    <a:pt x="236594" y="1726367"/>
                  </a:lnTo>
                  <a:lnTo>
                    <a:pt x="0" y="1726367"/>
                  </a:lnTo>
                  <a:lnTo>
                    <a:pt x="0" y="0"/>
                  </a:lnTo>
                  <a:close/>
                </a:path>
              </a:pathLst>
            </a:custGeom>
            <a:blipFill>
              <a:blip r:embed="rId2"/>
              <a:stretch>
                <a:fillRect l="-764315" t="-33790" r="-1287630" b="-32101"/>
              </a:stretch>
            </a:blipFill>
          </p:spPr>
        </p:sp>
      </p:grpSp>
      <p:grpSp>
        <p:nvGrpSpPr>
          <p:cNvPr id="12" name="Group 12"/>
          <p:cNvGrpSpPr/>
          <p:nvPr/>
        </p:nvGrpSpPr>
        <p:grpSpPr>
          <a:xfrm>
            <a:off x="258551" y="76636"/>
            <a:ext cx="4270338" cy="1294775"/>
            <a:chOff x="0" y="0"/>
            <a:chExt cx="5693784" cy="1726367"/>
          </a:xfrm>
        </p:grpSpPr>
        <p:sp>
          <p:nvSpPr>
            <p:cNvPr id="13" name="Freeform 13"/>
            <p:cNvSpPr/>
            <p:nvPr/>
          </p:nvSpPr>
          <p:spPr>
            <a:xfrm>
              <a:off x="1263712" y="81029"/>
              <a:ext cx="4430072" cy="1564308"/>
            </a:xfrm>
            <a:custGeom>
              <a:avLst/>
              <a:gdLst/>
              <a:ahLst/>
              <a:cxnLst/>
              <a:rect l="l" t="t" r="r" b="b"/>
              <a:pathLst>
                <a:path w="4430072" h="1564308">
                  <a:moveTo>
                    <a:pt x="0" y="0"/>
                  </a:moveTo>
                  <a:lnTo>
                    <a:pt x="4430072" y="0"/>
                  </a:lnTo>
                  <a:lnTo>
                    <a:pt x="4430072" y="1564309"/>
                  </a:lnTo>
                  <a:lnTo>
                    <a:pt x="0" y="1564309"/>
                  </a:lnTo>
                  <a:lnTo>
                    <a:pt x="0" y="0"/>
                  </a:lnTo>
                  <a:close/>
                </a:path>
              </a:pathLst>
            </a:custGeom>
            <a:blipFill>
              <a:blip r:embed="rId4"/>
              <a:stretch>
                <a:fillRect l="-19768" t="-54510" r="-16993" b="-63349"/>
              </a:stretch>
            </a:blipFill>
          </p:spPr>
        </p:sp>
        <p:sp>
          <p:nvSpPr>
            <p:cNvPr id="14" name="Freeform 14"/>
            <p:cNvSpPr/>
            <p:nvPr/>
          </p:nvSpPr>
          <p:spPr>
            <a:xfrm>
              <a:off x="0" y="0"/>
              <a:ext cx="1263712" cy="1726367"/>
            </a:xfrm>
            <a:custGeom>
              <a:avLst/>
              <a:gdLst/>
              <a:ahLst/>
              <a:cxnLst/>
              <a:rect l="l" t="t" r="r" b="b"/>
              <a:pathLst>
                <a:path w="1263712" h="1726367">
                  <a:moveTo>
                    <a:pt x="0" y="0"/>
                  </a:moveTo>
                  <a:lnTo>
                    <a:pt x="1263712" y="0"/>
                  </a:lnTo>
                  <a:lnTo>
                    <a:pt x="1263712" y="1726367"/>
                  </a:lnTo>
                  <a:lnTo>
                    <a:pt x="0" y="1726367"/>
                  </a:lnTo>
                  <a:lnTo>
                    <a:pt x="0" y="0"/>
                  </a:lnTo>
                  <a:close/>
                </a:path>
              </a:pathLst>
            </a:custGeom>
            <a:blipFill>
              <a:blip r:embed="rId5"/>
              <a:stretch>
                <a:fillRect l="-100179" t="-11765" r="-96992" b="-10596"/>
              </a:stretch>
            </a:blipFill>
          </p:spPr>
        </p:sp>
      </p:grpSp>
      <p:grpSp>
        <p:nvGrpSpPr>
          <p:cNvPr id="15" name="Group 15"/>
          <p:cNvGrpSpPr/>
          <p:nvPr/>
        </p:nvGrpSpPr>
        <p:grpSpPr>
          <a:xfrm>
            <a:off x="0" y="9258300"/>
            <a:ext cx="18288000" cy="1028700"/>
            <a:chOff x="0" y="0"/>
            <a:chExt cx="4816593" cy="270933"/>
          </a:xfrm>
        </p:grpSpPr>
        <p:sp>
          <p:nvSpPr>
            <p:cNvPr id="16" name="Freeform 16"/>
            <p:cNvSpPr/>
            <p:nvPr/>
          </p:nvSpPr>
          <p:spPr>
            <a:xfrm>
              <a:off x="0" y="0"/>
              <a:ext cx="4816592" cy="270933"/>
            </a:xfrm>
            <a:custGeom>
              <a:avLst/>
              <a:gdLst/>
              <a:ahLst/>
              <a:cxnLst/>
              <a:rect l="l" t="t" r="r" b="b"/>
              <a:pathLst>
                <a:path w="4816592" h="270933">
                  <a:moveTo>
                    <a:pt x="0" y="0"/>
                  </a:moveTo>
                  <a:lnTo>
                    <a:pt x="4816592" y="0"/>
                  </a:lnTo>
                  <a:lnTo>
                    <a:pt x="4816592" y="270933"/>
                  </a:lnTo>
                  <a:lnTo>
                    <a:pt x="0" y="270933"/>
                  </a:lnTo>
                  <a:lnTo>
                    <a:pt x="0" y="0"/>
                  </a:lnTo>
                </a:path>
              </a:pathLst>
            </a:custGeom>
            <a:solidFill>
              <a:srgbClr val="8E002A"/>
            </a:solidFill>
          </p:spPr>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8" name="Freeform 18"/>
          <p:cNvSpPr/>
          <p:nvPr/>
        </p:nvSpPr>
        <p:spPr>
          <a:xfrm>
            <a:off x="10596762" y="4276516"/>
            <a:ext cx="2275202" cy="2548596"/>
          </a:xfrm>
          <a:custGeom>
            <a:avLst/>
            <a:gdLst/>
            <a:ahLst/>
            <a:cxnLst/>
            <a:rect l="l" t="t" r="r" b="b"/>
            <a:pathLst>
              <a:path w="2275202" h="2548596">
                <a:moveTo>
                  <a:pt x="0" y="0"/>
                </a:moveTo>
                <a:lnTo>
                  <a:pt x="2275202" y="0"/>
                </a:lnTo>
                <a:lnTo>
                  <a:pt x="2275202" y="2548597"/>
                </a:lnTo>
                <a:lnTo>
                  <a:pt x="0" y="25485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9" name="Group 19"/>
          <p:cNvGrpSpPr/>
          <p:nvPr/>
        </p:nvGrpSpPr>
        <p:grpSpPr>
          <a:xfrm>
            <a:off x="412515" y="3125261"/>
            <a:ext cx="4889589" cy="4889589"/>
            <a:chOff x="0" y="0"/>
            <a:chExt cx="6519452" cy="6519452"/>
          </a:xfrm>
        </p:grpSpPr>
        <p:grpSp>
          <p:nvGrpSpPr>
            <p:cNvPr id="20" name="Group 20"/>
            <p:cNvGrpSpPr/>
            <p:nvPr/>
          </p:nvGrpSpPr>
          <p:grpSpPr>
            <a:xfrm>
              <a:off x="0" y="0"/>
              <a:ext cx="6519452" cy="6519452"/>
              <a:chOff x="0" y="0"/>
              <a:chExt cx="812800" cy="812800"/>
            </a:xfrm>
          </p:grpSpPr>
          <p:sp>
            <p:nvSpPr>
              <p:cNvPr id="21" name="Freeform 21"/>
              <p:cNvSpPr/>
              <p:nvPr/>
            </p:nvSpPr>
            <p:spPr>
              <a:xfrm>
                <a:off x="0" y="0"/>
                <a:ext cx="812800" cy="812800"/>
              </a:xfrm>
              <a:custGeom>
                <a:avLst/>
                <a:gdLst/>
                <a:ahLst/>
                <a:cxnLst/>
                <a:rect l="l" t="t" r="r" b="b"/>
                <a:pathLst>
                  <a:path w="812800" h="812800">
                    <a:moveTo>
                      <a:pt x="733382" y="0"/>
                    </a:moveTo>
                    <a:lnTo>
                      <a:pt x="79418" y="0"/>
                    </a:lnTo>
                    <a:cubicBezTo>
                      <a:pt x="79418" y="43699"/>
                      <a:pt x="44079" y="79418"/>
                      <a:pt x="0" y="79418"/>
                    </a:cubicBezTo>
                    <a:lnTo>
                      <a:pt x="0" y="733382"/>
                    </a:lnTo>
                    <a:cubicBezTo>
                      <a:pt x="43699" y="733382"/>
                      <a:pt x="79418" y="768721"/>
                      <a:pt x="79418" y="812800"/>
                    </a:cubicBezTo>
                    <a:lnTo>
                      <a:pt x="733382" y="812800"/>
                    </a:lnTo>
                    <a:cubicBezTo>
                      <a:pt x="733382" y="769101"/>
                      <a:pt x="768721" y="733382"/>
                      <a:pt x="812800" y="733382"/>
                    </a:cubicBezTo>
                    <a:lnTo>
                      <a:pt x="812800" y="79418"/>
                    </a:lnTo>
                    <a:cubicBezTo>
                      <a:pt x="769101" y="79418"/>
                      <a:pt x="733382" y="44079"/>
                      <a:pt x="733382" y="0"/>
                    </a:cubicBezTo>
                  </a:path>
                </a:pathLst>
              </a:custGeom>
              <a:solidFill>
                <a:srgbClr val="8E002A"/>
              </a:solidFill>
            </p:spPr>
          </p:sp>
          <p:sp>
            <p:nvSpPr>
              <p:cNvPr id="22" name="TextBox 22"/>
              <p:cNvSpPr txBox="1"/>
              <p:nvPr/>
            </p:nvSpPr>
            <p:spPr>
              <a:xfrm>
                <a:off x="38100" y="0"/>
                <a:ext cx="736600" cy="774700"/>
              </a:xfrm>
              <a:prstGeom prst="rect">
                <a:avLst/>
              </a:prstGeom>
            </p:spPr>
            <p:txBody>
              <a:bodyPr lIns="50800" tIns="50800" rIns="50800" bIns="50800" rtlCol="0" anchor="ctr"/>
              <a:lstStyle/>
              <a:p>
                <a:pPr algn="ctr">
                  <a:lnSpc>
                    <a:spcPts val="2659"/>
                  </a:lnSpc>
                </a:pPr>
                <a:endParaRPr/>
              </a:p>
            </p:txBody>
          </p:sp>
        </p:grpSp>
        <p:sp>
          <p:nvSpPr>
            <p:cNvPr id="23" name="TextBox 23"/>
            <p:cNvSpPr txBox="1"/>
            <p:nvPr/>
          </p:nvSpPr>
          <p:spPr>
            <a:xfrm>
              <a:off x="293356" y="963088"/>
              <a:ext cx="5932740" cy="4564701"/>
            </a:xfrm>
            <a:prstGeom prst="rect">
              <a:avLst/>
            </a:prstGeom>
          </p:spPr>
          <p:txBody>
            <a:bodyPr lIns="0" tIns="0" rIns="0" bIns="0" rtlCol="0" anchor="t">
              <a:spAutoFit/>
            </a:bodyPr>
            <a:lstStyle/>
            <a:p>
              <a:pPr algn="just">
                <a:lnSpc>
                  <a:spcPts val="1718"/>
                </a:lnSpc>
                <a:spcBef>
                  <a:spcPct val="0"/>
                </a:spcBef>
              </a:pPr>
              <a:r>
                <a:rPr lang="en-US" sz="1227">
                  <a:solidFill>
                    <a:srgbClr val="FFFFFF"/>
                  </a:solidFill>
                  <a:latin typeface="Montserrat Extra-Bold"/>
                </a:rPr>
                <a:t>DAR A CONOCER A LOS INTEGRANTES DEL COMITÉ, SUBCOMITÉ Y A TODOS LOS INTEGRANTES DEL CENTRO DE CONCILIACIÓN LABORAL DEL ESTADO DE QUINTANA ROO QUE LA IGUALDAD DE GÉNERO Y EL EMPODERAMIENTO DE LAS MUJERES Y NIÑAS NO ES SÓLO UN OBJETIVO EN SÍ MISMO, SINO LA CLAVE PARA EL DESARROLLO SOSTENIBLE, EL CRECIMIENTO ECONÓMICO, Y LA PAZ Y LA SEGURIDAD. LA IGUALDAD DE GÉNERO, ADEMÁS DE SER UN DERECHO HUMANO FUNDAMENTAL, ES IMPRESCINDIBLE PARA LOGRAR SOCIEDADES PACÍFICAS, CON PLENO POTENCIAL HUMANO Y CAPACES DE DESARROLLARSE DE FORMA SOSTENIBLE. ADEMÁS, ESTÁ DEMOSTRADO QUE EL EMPODERAMIENTO DE LAS MUJERES ESTIMULA LA PRODUCTIVIDAD Y EL CRECIMIENTO ECONÓMICO.</a:t>
              </a:r>
            </a:p>
          </p:txBody>
        </p:sp>
      </p:grpSp>
      <p:sp>
        <p:nvSpPr>
          <p:cNvPr id="24" name="Freeform 24"/>
          <p:cNvSpPr/>
          <p:nvPr/>
        </p:nvSpPr>
        <p:spPr>
          <a:xfrm>
            <a:off x="5503230" y="4163579"/>
            <a:ext cx="4459748" cy="2812953"/>
          </a:xfrm>
          <a:custGeom>
            <a:avLst/>
            <a:gdLst/>
            <a:ahLst/>
            <a:cxnLst/>
            <a:rect l="l" t="t" r="r" b="b"/>
            <a:pathLst>
              <a:path w="4459748" h="2812953">
                <a:moveTo>
                  <a:pt x="0" y="0"/>
                </a:moveTo>
                <a:lnTo>
                  <a:pt x="4459748" y="0"/>
                </a:lnTo>
                <a:lnTo>
                  <a:pt x="4459748" y="2812953"/>
                </a:lnTo>
                <a:lnTo>
                  <a:pt x="0" y="2812953"/>
                </a:lnTo>
                <a:lnTo>
                  <a:pt x="0" y="0"/>
                </a:lnTo>
                <a:close/>
              </a:path>
            </a:pathLst>
          </a:custGeom>
          <a:blipFill>
            <a:blip r:embed="rId8"/>
            <a:stretch>
              <a:fillRect l="-2815" t="-11159" r="-13022" b="-26888"/>
            </a:stretch>
          </a:blipFill>
        </p:spPr>
      </p:sp>
      <p:sp>
        <p:nvSpPr>
          <p:cNvPr id="25" name="Freeform 25"/>
          <p:cNvSpPr/>
          <p:nvPr/>
        </p:nvSpPr>
        <p:spPr>
          <a:xfrm>
            <a:off x="13150761" y="4163579"/>
            <a:ext cx="4972643" cy="2774471"/>
          </a:xfrm>
          <a:custGeom>
            <a:avLst/>
            <a:gdLst/>
            <a:ahLst/>
            <a:cxnLst/>
            <a:rect l="l" t="t" r="r" b="b"/>
            <a:pathLst>
              <a:path w="4972643" h="2774471">
                <a:moveTo>
                  <a:pt x="0" y="0"/>
                </a:moveTo>
                <a:lnTo>
                  <a:pt x="4972642" y="0"/>
                </a:lnTo>
                <a:lnTo>
                  <a:pt x="4972642" y="2774471"/>
                </a:lnTo>
                <a:lnTo>
                  <a:pt x="0" y="2774471"/>
                </a:lnTo>
                <a:lnTo>
                  <a:pt x="0" y="0"/>
                </a:lnTo>
                <a:close/>
              </a:path>
            </a:pathLst>
          </a:custGeom>
          <a:blipFill>
            <a:blip r:embed="rId9"/>
            <a:stretch>
              <a:fillRect/>
            </a:stretch>
          </a:blipFill>
        </p:spPr>
      </p:sp>
      <p:sp>
        <p:nvSpPr>
          <p:cNvPr id="26" name="TextBox 26"/>
          <p:cNvSpPr txBox="1"/>
          <p:nvPr/>
        </p:nvSpPr>
        <p:spPr>
          <a:xfrm>
            <a:off x="450615" y="1682299"/>
            <a:ext cx="17386770" cy="1442962"/>
          </a:xfrm>
          <a:prstGeom prst="rect">
            <a:avLst/>
          </a:prstGeom>
        </p:spPr>
        <p:txBody>
          <a:bodyPr lIns="0" tIns="0" rIns="0" bIns="0" rtlCol="0" anchor="t">
            <a:spAutoFit/>
          </a:bodyPr>
          <a:lstStyle/>
          <a:p>
            <a:pPr algn="ctr">
              <a:lnSpc>
                <a:spcPts val="2913"/>
              </a:lnSpc>
              <a:spcBef>
                <a:spcPct val="0"/>
              </a:spcBef>
            </a:pPr>
            <a:r>
              <a:rPr lang="en-US" sz="2081">
                <a:solidFill>
                  <a:srgbClr val="000000"/>
                </a:solidFill>
                <a:latin typeface="Montserrat Extra-Bold"/>
              </a:rPr>
              <a:t>EL DÍA 07 DE JULIO 2023, LA LCDA KARELY ANAHÍ ÁLVAREZ PECH POR PARTE DEL INSTITUTO QUINTANARROENSE DE LA MUJER, IMPARTIÓ UN CURSO LLAMADO DERECHOS HUMANOS DE LAS MUJERES (DHM) VERSIÓN 1 PARA TODO EL PERSONAL DEL CENTRO DE CONCILIACIÓN LABORAL DEL ESTADO DE QUINTANA ROO, TENIENDO ACTIVIDADES PARA CONCIENTIZAR LOS TEMAS ABORDADOS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EDE1"/>
        </a:solidFill>
        <a:effectLst/>
      </p:bgPr>
    </p:bg>
    <p:spTree>
      <p:nvGrpSpPr>
        <p:cNvPr id="1" name=""/>
        <p:cNvGrpSpPr/>
        <p:nvPr/>
      </p:nvGrpSpPr>
      <p:grpSpPr>
        <a:xfrm>
          <a:off x="0" y="0"/>
          <a:ext cx="0" cy="0"/>
          <a:chOff x="0" y="0"/>
          <a:chExt cx="0" cy="0"/>
        </a:xfrm>
      </p:grpSpPr>
      <p:grpSp>
        <p:nvGrpSpPr>
          <p:cNvPr id="2" name="Group 2"/>
          <p:cNvGrpSpPr/>
          <p:nvPr/>
        </p:nvGrpSpPr>
        <p:grpSpPr>
          <a:xfrm>
            <a:off x="258551" y="1555202"/>
            <a:ext cx="3136062" cy="867628"/>
            <a:chOff x="0" y="0"/>
            <a:chExt cx="4181416" cy="1156838"/>
          </a:xfrm>
        </p:grpSpPr>
        <p:sp>
          <p:nvSpPr>
            <p:cNvPr id="3" name="AutoShape 3"/>
            <p:cNvSpPr/>
            <p:nvPr/>
          </p:nvSpPr>
          <p:spPr>
            <a:xfrm>
              <a:off x="5201" y="44450"/>
              <a:ext cx="4176215" cy="0"/>
            </a:xfrm>
            <a:prstGeom prst="line">
              <a:avLst/>
            </a:prstGeom>
            <a:ln w="88900" cap="rnd">
              <a:solidFill>
                <a:srgbClr val="8E002A"/>
              </a:solidFill>
              <a:prstDash val="solid"/>
              <a:headEnd type="none" w="sm" len="sm"/>
              <a:tailEnd type="none" w="sm" len="sm"/>
            </a:ln>
          </p:spPr>
        </p:sp>
        <p:sp>
          <p:nvSpPr>
            <p:cNvPr id="4" name="AutoShape 4"/>
            <p:cNvSpPr/>
            <p:nvPr/>
          </p:nvSpPr>
          <p:spPr>
            <a:xfrm>
              <a:off x="44450" y="44450"/>
              <a:ext cx="0" cy="1112388"/>
            </a:xfrm>
            <a:prstGeom prst="line">
              <a:avLst/>
            </a:prstGeom>
            <a:ln w="88900" cap="rnd">
              <a:solidFill>
                <a:srgbClr val="8E002A"/>
              </a:solidFill>
              <a:prstDash val="solid"/>
              <a:headEnd type="none" w="sm" len="sm"/>
              <a:tailEnd type="none" w="sm" len="sm"/>
            </a:ln>
          </p:spPr>
        </p:sp>
      </p:grpSp>
      <p:grpSp>
        <p:nvGrpSpPr>
          <p:cNvPr id="5" name="Group 5"/>
          <p:cNvGrpSpPr/>
          <p:nvPr/>
        </p:nvGrpSpPr>
        <p:grpSpPr>
          <a:xfrm>
            <a:off x="14891387" y="2098456"/>
            <a:ext cx="3132162" cy="900966"/>
            <a:chOff x="0" y="0"/>
            <a:chExt cx="4176215" cy="1201288"/>
          </a:xfrm>
        </p:grpSpPr>
        <p:sp>
          <p:nvSpPr>
            <p:cNvPr id="6" name="AutoShape 6"/>
            <p:cNvSpPr/>
            <p:nvPr/>
          </p:nvSpPr>
          <p:spPr>
            <a:xfrm flipH="1">
              <a:off x="0" y="1156838"/>
              <a:ext cx="4176215" cy="0"/>
            </a:xfrm>
            <a:prstGeom prst="line">
              <a:avLst/>
            </a:prstGeom>
            <a:ln w="88900" cap="rnd">
              <a:solidFill>
                <a:srgbClr val="8E002A"/>
              </a:solidFill>
              <a:prstDash val="solid"/>
              <a:headEnd type="none" w="sm" len="sm"/>
              <a:tailEnd type="none" w="sm" len="sm"/>
            </a:ln>
          </p:spPr>
        </p:sp>
        <p:sp>
          <p:nvSpPr>
            <p:cNvPr id="7" name="AutoShape 7"/>
            <p:cNvSpPr/>
            <p:nvPr/>
          </p:nvSpPr>
          <p:spPr>
            <a:xfrm flipV="1">
              <a:off x="4131765" y="0"/>
              <a:ext cx="0" cy="1112388"/>
            </a:xfrm>
            <a:prstGeom prst="line">
              <a:avLst/>
            </a:prstGeom>
            <a:ln w="88900" cap="rnd">
              <a:solidFill>
                <a:srgbClr val="8E002A"/>
              </a:solidFill>
              <a:prstDash val="solid"/>
              <a:headEnd type="none" w="sm" len="sm"/>
              <a:tailEnd type="none" w="sm" len="sm"/>
            </a:ln>
          </p:spPr>
        </p:sp>
      </p:grpSp>
      <p:grpSp>
        <p:nvGrpSpPr>
          <p:cNvPr id="8" name="Group 8"/>
          <p:cNvGrpSpPr/>
          <p:nvPr/>
        </p:nvGrpSpPr>
        <p:grpSpPr>
          <a:xfrm>
            <a:off x="11501970" y="76636"/>
            <a:ext cx="6621434" cy="1294775"/>
            <a:chOff x="0" y="0"/>
            <a:chExt cx="8828578" cy="1726367"/>
          </a:xfrm>
        </p:grpSpPr>
        <p:sp>
          <p:nvSpPr>
            <p:cNvPr id="9" name="Freeform 9"/>
            <p:cNvSpPr/>
            <p:nvPr/>
          </p:nvSpPr>
          <p:spPr>
            <a:xfrm>
              <a:off x="0" y="0"/>
              <a:ext cx="5091374" cy="1726367"/>
            </a:xfrm>
            <a:custGeom>
              <a:avLst/>
              <a:gdLst/>
              <a:ahLst/>
              <a:cxnLst/>
              <a:rect l="l" t="t" r="r" b="b"/>
              <a:pathLst>
                <a:path w="5091374" h="1726367">
                  <a:moveTo>
                    <a:pt x="0" y="0"/>
                  </a:moveTo>
                  <a:lnTo>
                    <a:pt x="5091374" y="0"/>
                  </a:lnTo>
                  <a:lnTo>
                    <a:pt x="5091374" y="1726367"/>
                  </a:lnTo>
                  <a:lnTo>
                    <a:pt x="0" y="1726367"/>
                  </a:lnTo>
                  <a:lnTo>
                    <a:pt x="0" y="0"/>
                  </a:lnTo>
                  <a:close/>
                </a:path>
              </a:pathLst>
            </a:custGeom>
            <a:blipFill>
              <a:blip r:embed="rId2"/>
              <a:stretch>
                <a:fillRect t="-33790" b="-32101"/>
              </a:stretch>
            </a:blipFill>
          </p:spPr>
        </p:sp>
        <p:sp>
          <p:nvSpPr>
            <p:cNvPr id="10" name="Freeform 10"/>
            <p:cNvSpPr/>
            <p:nvPr/>
          </p:nvSpPr>
          <p:spPr>
            <a:xfrm>
              <a:off x="5237369" y="0"/>
              <a:ext cx="3591209" cy="1619901"/>
            </a:xfrm>
            <a:custGeom>
              <a:avLst/>
              <a:gdLst/>
              <a:ahLst/>
              <a:cxnLst/>
              <a:rect l="l" t="t" r="r" b="b"/>
              <a:pathLst>
                <a:path w="3591209" h="1619901">
                  <a:moveTo>
                    <a:pt x="0" y="0"/>
                  </a:moveTo>
                  <a:lnTo>
                    <a:pt x="3591209" y="0"/>
                  </a:lnTo>
                  <a:lnTo>
                    <a:pt x="3591209" y="1619901"/>
                  </a:lnTo>
                  <a:lnTo>
                    <a:pt x="0" y="1619901"/>
                  </a:lnTo>
                  <a:lnTo>
                    <a:pt x="0" y="0"/>
                  </a:lnTo>
                  <a:close/>
                </a:path>
              </a:pathLst>
            </a:custGeom>
            <a:blipFill>
              <a:blip r:embed="rId3"/>
              <a:stretch>
                <a:fillRect/>
              </a:stretch>
            </a:blipFill>
          </p:spPr>
        </p:sp>
        <p:sp>
          <p:nvSpPr>
            <p:cNvPr id="11" name="Freeform 11"/>
            <p:cNvSpPr/>
            <p:nvPr/>
          </p:nvSpPr>
          <p:spPr>
            <a:xfrm>
              <a:off x="5014625" y="0"/>
              <a:ext cx="236594" cy="1726367"/>
            </a:xfrm>
            <a:custGeom>
              <a:avLst/>
              <a:gdLst/>
              <a:ahLst/>
              <a:cxnLst/>
              <a:rect l="l" t="t" r="r" b="b"/>
              <a:pathLst>
                <a:path w="236594" h="1726367">
                  <a:moveTo>
                    <a:pt x="0" y="0"/>
                  </a:moveTo>
                  <a:lnTo>
                    <a:pt x="236594" y="0"/>
                  </a:lnTo>
                  <a:lnTo>
                    <a:pt x="236594" y="1726367"/>
                  </a:lnTo>
                  <a:lnTo>
                    <a:pt x="0" y="1726367"/>
                  </a:lnTo>
                  <a:lnTo>
                    <a:pt x="0" y="0"/>
                  </a:lnTo>
                  <a:close/>
                </a:path>
              </a:pathLst>
            </a:custGeom>
            <a:blipFill>
              <a:blip r:embed="rId2"/>
              <a:stretch>
                <a:fillRect l="-764315" t="-33790" r="-1287630" b="-32101"/>
              </a:stretch>
            </a:blipFill>
          </p:spPr>
        </p:sp>
      </p:grpSp>
      <p:grpSp>
        <p:nvGrpSpPr>
          <p:cNvPr id="12" name="Group 12"/>
          <p:cNvGrpSpPr/>
          <p:nvPr/>
        </p:nvGrpSpPr>
        <p:grpSpPr>
          <a:xfrm>
            <a:off x="258551" y="76636"/>
            <a:ext cx="4270338" cy="1294775"/>
            <a:chOff x="0" y="0"/>
            <a:chExt cx="5693784" cy="1726367"/>
          </a:xfrm>
        </p:grpSpPr>
        <p:sp>
          <p:nvSpPr>
            <p:cNvPr id="13" name="Freeform 13"/>
            <p:cNvSpPr/>
            <p:nvPr/>
          </p:nvSpPr>
          <p:spPr>
            <a:xfrm>
              <a:off x="1263712" y="81029"/>
              <a:ext cx="4430072" cy="1564308"/>
            </a:xfrm>
            <a:custGeom>
              <a:avLst/>
              <a:gdLst/>
              <a:ahLst/>
              <a:cxnLst/>
              <a:rect l="l" t="t" r="r" b="b"/>
              <a:pathLst>
                <a:path w="4430072" h="1564308">
                  <a:moveTo>
                    <a:pt x="0" y="0"/>
                  </a:moveTo>
                  <a:lnTo>
                    <a:pt x="4430072" y="0"/>
                  </a:lnTo>
                  <a:lnTo>
                    <a:pt x="4430072" y="1564309"/>
                  </a:lnTo>
                  <a:lnTo>
                    <a:pt x="0" y="1564309"/>
                  </a:lnTo>
                  <a:lnTo>
                    <a:pt x="0" y="0"/>
                  </a:lnTo>
                  <a:close/>
                </a:path>
              </a:pathLst>
            </a:custGeom>
            <a:blipFill>
              <a:blip r:embed="rId4"/>
              <a:stretch>
                <a:fillRect l="-19768" t="-54510" r="-16993" b="-63349"/>
              </a:stretch>
            </a:blipFill>
          </p:spPr>
        </p:sp>
        <p:sp>
          <p:nvSpPr>
            <p:cNvPr id="14" name="Freeform 14"/>
            <p:cNvSpPr/>
            <p:nvPr/>
          </p:nvSpPr>
          <p:spPr>
            <a:xfrm>
              <a:off x="0" y="0"/>
              <a:ext cx="1263712" cy="1726367"/>
            </a:xfrm>
            <a:custGeom>
              <a:avLst/>
              <a:gdLst/>
              <a:ahLst/>
              <a:cxnLst/>
              <a:rect l="l" t="t" r="r" b="b"/>
              <a:pathLst>
                <a:path w="1263712" h="1726367">
                  <a:moveTo>
                    <a:pt x="0" y="0"/>
                  </a:moveTo>
                  <a:lnTo>
                    <a:pt x="1263712" y="0"/>
                  </a:lnTo>
                  <a:lnTo>
                    <a:pt x="1263712" y="1726367"/>
                  </a:lnTo>
                  <a:lnTo>
                    <a:pt x="0" y="1726367"/>
                  </a:lnTo>
                  <a:lnTo>
                    <a:pt x="0" y="0"/>
                  </a:lnTo>
                  <a:close/>
                </a:path>
              </a:pathLst>
            </a:custGeom>
            <a:blipFill>
              <a:blip r:embed="rId5"/>
              <a:stretch>
                <a:fillRect l="-100179" t="-11765" r="-96992" b="-10596"/>
              </a:stretch>
            </a:blipFill>
          </p:spPr>
        </p:sp>
      </p:grpSp>
      <p:sp>
        <p:nvSpPr>
          <p:cNvPr id="15" name="Freeform 15"/>
          <p:cNvSpPr/>
          <p:nvPr/>
        </p:nvSpPr>
        <p:spPr>
          <a:xfrm>
            <a:off x="0" y="6386410"/>
            <a:ext cx="5708305" cy="2871890"/>
          </a:xfrm>
          <a:custGeom>
            <a:avLst/>
            <a:gdLst/>
            <a:ahLst/>
            <a:cxnLst/>
            <a:rect l="l" t="t" r="r" b="b"/>
            <a:pathLst>
              <a:path w="5708305" h="2871890">
                <a:moveTo>
                  <a:pt x="0" y="0"/>
                </a:moveTo>
                <a:lnTo>
                  <a:pt x="5708305" y="0"/>
                </a:lnTo>
                <a:lnTo>
                  <a:pt x="5708305" y="2871890"/>
                </a:lnTo>
                <a:lnTo>
                  <a:pt x="0" y="2871890"/>
                </a:lnTo>
                <a:lnTo>
                  <a:pt x="0" y="0"/>
                </a:lnTo>
                <a:close/>
              </a:path>
            </a:pathLst>
          </a:custGeom>
          <a:blipFill>
            <a:blip r:embed="rId6"/>
            <a:stretch>
              <a:fillRect r="-621"/>
            </a:stretch>
          </a:blipFill>
        </p:spPr>
      </p:sp>
      <p:grpSp>
        <p:nvGrpSpPr>
          <p:cNvPr id="16" name="Group 16"/>
          <p:cNvGrpSpPr/>
          <p:nvPr/>
        </p:nvGrpSpPr>
        <p:grpSpPr>
          <a:xfrm>
            <a:off x="0" y="9258300"/>
            <a:ext cx="18288000" cy="1028700"/>
            <a:chOff x="0" y="0"/>
            <a:chExt cx="4816593" cy="270933"/>
          </a:xfrm>
        </p:grpSpPr>
        <p:sp>
          <p:nvSpPr>
            <p:cNvPr id="17" name="Freeform 17"/>
            <p:cNvSpPr/>
            <p:nvPr/>
          </p:nvSpPr>
          <p:spPr>
            <a:xfrm>
              <a:off x="0" y="0"/>
              <a:ext cx="4816592" cy="270933"/>
            </a:xfrm>
            <a:custGeom>
              <a:avLst/>
              <a:gdLst/>
              <a:ahLst/>
              <a:cxnLst/>
              <a:rect l="l" t="t" r="r" b="b"/>
              <a:pathLst>
                <a:path w="4816592" h="270933">
                  <a:moveTo>
                    <a:pt x="0" y="0"/>
                  </a:moveTo>
                  <a:lnTo>
                    <a:pt x="4816592" y="0"/>
                  </a:lnTo>
                  <a:lnTo>
                    <a:pt x="4816592" y="270933"/>
                  </a:lnTo>
                  <a:lnTo>
                    <a:pt x="0" y="270933"/>
                  </a:lnTo>
                  <a:lnTo>
                    <a:pt x="0" y="0"/>
                  </a:lnTo>
                </a:path>
              </a:pathLst>
            </a:custGeom>
            <a:solidFill>
              <a:srgbClr val="8E002A"/>
            </a:solidFill>
          </p:spPr>
        </p:sp>
        <p:sp>
          <p:nvSpPr>
            <p:cNvPr id="18" name="TextBox 1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9" name="Group 19"/>
          <p:cNvGrpSpPr/>
          <p:nvPr/>
        </p:nvGrpSpPr>
        <p:grpSpPr>
          <a:xfrm>
            <a:off x="7337034" y="3125261"/>
            <a:ext cx="5074924" cy="4630868"/>
            <a:chOff x="0" y="0"/>
            <a:chExt cx="6766565" cy="6174491"/>
          </a:xfrm>
        </p:grpSpPr>
        <p:sp>
          <p:nvSpPr>
            <p:cNvPr id="20" name="Freeform 20"/>
            <p:cNvSpPr/>
            <p:nvPr/>
          </p:nvSpPr>
          <p:spPr>
            <a:xfrm>
              <a:off x="0" y="0"/>
              <a:ext cx="6766565" cy="6174491"/>
            </a:xfrm>
            <a:custGeom>
              <a:avLst/>
              <a:gdLst/>
              <a:ahLst/>
              <a:cxnLst/>
              <a:rect l="l" t="t" r="r" b="b"/>
              <a:pathLst>
                <a:path w="6766565" h="6174491">
                  <a:moveTo>
                    <a:pt x="0" y="0"/>
                  </a:moveTo>
                  <a:lnTo>
                    <a:pt x="6766565" y="0"/>
                  </a:lnTo>
                  <a:lnTo>
                    <a:pt x="6766565" y="6174491"/>
                  </a:lnTo>
                  <a:lnTo>
                    <a:pt x="0" y="617449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1" name="TextBox 21"/>
            <p:cNvSpPr txBox="1"/>
            <p:nvPr/>
          </p:nvSpPr>
          <p:spPr>
            <a:xfrm>
              <a:off x="591768" y="725059"/>
              <a:ext cx="5583029" cy="4238849"/>
            </a:xfrm>
            <a:prstGeom prst="rect">
              <a:avLst/>
            </a:prstGeom>
          </p:spPr>
          <p:txBody>
            <a:bodyPr lIns="0" tIns="0" rIns="0" bIns="0" rtlCol="0" anchor="t">
              <a:spAutoFit/>
            </a:bodyPr>
            <a:lstStyle/>
            <a:p>
              <a:pPr algn="just">
                <a:lnSpc>
                  <a:spcPts val="1500"/>
                </a:lnSpc>
              </a:pPr>
              <a:r>
                <a:rPr lang="en-US" sz="1071">
                  <a:solidFill>
                    <a:srgbClr val="FFFFFF"/>
                  </a:solidFill>
                  <a:latin typeface="Montserrat Extra-Bold"/>
                </a:rPr>
                <a:t>DAR A CONOCER A LOS INTEGRANTES DEL COMITÉ, SUBCOMITÉ Y A TODOS LOS INTEGRANTES DEL CENTRO DE CONCILIACIÓN LABORAL DEL ESTADO DE QUINTANA ROO LA IMPORTANCIA DE VISIBILIZAR Y COMBATIR LAS PROBLEMÁTICAS DE GÉNERO RADICA EN QUE DENTRO DE ELLAS SE COMETEN VIOLACIONES MUY GRAVES A LOS DERECHOS HUMANOS. A ESCALA ESTATAL, NACIONAL E INTERNACIONAL IGUALAR LAS CONDICIONES ENTRE HOMBRES Y MUJERES ES UNA PRIORIDAD. ASÍ MISMO SE TRATA DE UNA ESPECIALIZACIÓN MULTIDISCIPLINARIA CUYO OBJETIVO ÚLTIMO ES MEJORAR LA SALUD Y EL BIENESTAR DE LA POBLACIÓN, EN PARTICULAR LAS MUJERES Y LAS NIÑAS, MEDIANTE INVESTIGACIONES ORIENTADAS A LA ACCIÓN SOBRE EL ALCANCE, LA CAUSA Y LAS CONSECUENCIAS DE LA VIOLENCIA DE GÉNERO.</a:t>
              </a:r>
            </a:p>
            <a:p>
              <a:pPr algn="just">
                <a:lnSpc>
                  <a:spcPts val="1500"/>
                </a:lnSpc>
                <a:spcBef>
                  <a:spcPct val="0"/>
                </a:spcBef>
              </a:pPr>
              <a:endParaRPr lang="en-US" sz="1071">
                <a:solidFill>
                  <a:srgbClr val="FFFFFF"/>
                </a:solidFill>
                <a:latin typeface="Montserrat Extra-Bold"/>
              </a:endParaRPr>
            </a:p>
          </p:txBody>
        </p:sp>
      </p:grpSp>
      <p:grpSp>
        <p:nvGrpSpPr>
          <p:cNvPr id="22" name="Group 22"/>
          <p:cNvGrpSpPr/>
          <p:nvPr/>
        </p:nvGrpSpPr>
        <p:grpSpPr>
          <a:xfrm>
            <a:off x="450615" y="3306236"/>
            <a:ext cx="6743716" cy="2509185"/>
            <a:chOff x="0" y="0"/>
            <a:chExt cx="8991621" cy="3345580"/>
          </a:xfrm>
        </p:grpSpPr>
        <p:sp>
          <p:nvSpPr>
            <p:cNvPr id="23" name="Freeform 23"/>
            <p:cNvSpPr/>
            <p:nvPr/>
          </p:nvSpPr>
          <p:spPr>
            <a:xfrm>
              <a:off x="0" y="0"/>
              <a:ext cx="4460774" cy="3345580"/>
            </a:xfrm>
            <a:custGeom>
              <a:avLst/>
              <a:gdLst/>
              <a:ahLst/>
              <a:cxnLst/>
              <a:rect l="l" t="t" r="r" b="b"/>
              <a:pathLst>
                <a:path w="4460774" h="3345580">
                  <a:moveTo>
                    <a:pt x="0" y="0"/>
                  </a:moveTo>
                  <a:lnTo>
                    <a:pt x="4460774" y="0"/>
                  </a:lnTo>
                  <a:lnTo>
                    <a:pt x="4460774" y="3345580"/>
                  </a:lnTo>
                  <a:lnTo>
                    <a:pt x="0" y="3345580"/>
                  </a:lnTo>
                  <a:lnTo>
                    <a:pt x="0" y="0"/>
                  </a:lnTo>
                  <a:close/>
                </a:path>
              </a:pathLst>
            </a:custGeom>
            <a:blipFill>
              <a:blip r:embed="rId9"/>
              <a:stretch>
                <a:fillRect/>
              </a:stretch>
            </a:blipFill>
          </p:spPr>
        </p:sp>
        <p:sp>
          <p:nvSpPr>
            <p:cNvPr id="24" name="Freeform 24"/>
            <p:cNvSpPr/>
            <p:nvPr/>
          </p:nvSpPr>
          <p:spPr>
            <a:xfrm>
              <a:off x="5230528" y="0"/>
              <a:ext cx="3761093" cy="3345580"/>
            </a:xfrm>
            <a:custGeom>
              <a:avLst/>
              <a:gdLst/>
              <a:ahLst/>
              <a:cxnLst/>
              <a:rect l="l" t="t" r="r" b="b"/>
              <a:pathLst>
                <a:path w="3761093" h="3345580">
                  <a:moveTo>
                    <a:pt x="0" y="0"/>
                  </a:moveTo>
                  <a:lnTo>
                    <a:pt x="3761093" y="0"/>
                  </a:lnTo>
                  <a:lnTo>
                    <a:pt x="3761093" y="3345580"/>
                  </a:lnTo>
                  <a:lnTo>
                    <a:pt x="0" y="3345580"/>
                  </a:lnTo>
                  <a:lnTo>
                    <a:pt x="0" y="0"/>
                  </a:lnTo>
                  <a:close/>
                </a:path>
              </a:pathLst>
            </a:custGeom>
            <a:blipFill>
              <a:blip r:embed="rId10"/>
              <a:stretch>
                <a:fillRect t="-5463" b="-2547"/>
              </a:stretch>
            </a:blipFill>
          </p:spPr>
        </p:sp>
      </p:grpSp>
      <p:sp>
        <p:nvSpPr>
          <p:cNvPr id="25" name="Freeform 25"/>
          <p:cNvSpPr/>
          <p:nvPr/>
        </p:nvSpPr>
        <p:spPr>
          <a:xfrm>
            <a:off x="13276488" y="6313263"/>
            <a:ext cx="3726450" cy="2794837"/>
          </a:xfrm>
          <a:custGeom>
            <a:avLst/>
            <a:gdLst/>
            <a:ahLst/>
            <a:cxnLst/>
            <a:rect l="l" t="t" r="r" b="b"/>
            <a:pathLst>
              <a:path w="3726450" h="2794837">
                <a:moveTo>
                  <a:pt x="0" y="0"/>
                </a:moveTo>
                <a:lnTo>
                  <a:pt x="3726450" y="0"/>
                </a:lnTo>
                <a:lnTo>
                  <a:pt x="3726450" y="2794837"/>
                </a:lnTo>
                <a:lnTo>
                  <a:pt x="0" y="2794837"/>
                </a:lnTo>
                <a:lnTo>
                  <a:pt x="0" y="0"/>
                </a:lnTo>
                <a:close/>
              </a:path>
            </a:pathLst>
          </a:custGeom>
          <a:blipFill>
            <a:blip r:embed="rId11"/>
            <a:stretch>
              <a:fillRect/>
            </a:stretch>
          </a:blipFill>
        </p:spPr>
      </p:sp>
      <p:sp>
        <p:nvSpPr>
          <p:cNvPr id="26" name="Freeform 26"/>
          <p:cNvSpPr/>
          <p:nvPr/>
        </p:nvSpPr>
        <p:spPr>
          <a:xfrm>
            <a:off x="13276488" y="3306236"/>
            <a:ext cx="3726450" cy="2792860"/>
          </a:xfrm>
          <a:custGeom>
            <a:avLst/>
            <a:gdLst/>
            <a:ahLst/>
            <a:cxnLst/>
            <a:rect l="l" t="t" r="r" b="b"/>
            <a:pathLst>
              <a:path w="3726450" h="2792860">
                <a:moveTo>
                  <a:pt x="0" y="0"/>
                </a:moveTo>
                <a:lnTo>
                  <a:pt x="3726450" y="0"/>
                </a:lnTo>
                <a:lnTo>
                  <a:pt x="3726450" y="2792860"/>
                </a:lnTo>
                <a:lnTo>
                  <a:pt x="0" y="2792860"/>
                </a:lnTo>
                <a:lnTo>
                  <a:pt x="0" y="0"/>
                </a:lnTo>
                <a:close/>
              </a:path>
            </a:pathLst>
          </a:custGeom>
          <a:blipFill>
            <a:blip r:embed="rId12"/>
            <a:stretch>
              <a:fillRect/>
            </a:stretch>
          </a:blipFill>
        </p:spPr>
      </p:sp>
      <p:sp>
        <p:nvSpPr>
          <p:cNvPr id="27" name="TextBox 27"/>
          <p:cNvSpPr txBox="1"/>
          <p:nvPr/>
        </p:nvSpPr>
        <p:spPr>
          <a:xfrm>
            <a:off x="450615" y="1682299"/>
            <a:ext cx="17386770" cy="1442962"/>
          </a:xfrm>
          <a:prstGeom prst="rect">
            <a:avLst/>
          </a:prstGeom>
        </p:spPr>
        <p:txBody>
          <a:bodyPr lIns="0" tIns="0" rIns="0" bIns="0" rtlCol="0" anchor="t">
            <a:spAutoFit/>
          </a:bodyPr>
          <a:lstStyle/>
          <a:p>
            <a:pPr algn="ctr">
              <a:lnSpc>
                <a:spcPts val="2913"/>
              </a:lnSpc>
              <a:spcBef>
                <a:spcPct val="0"/>
              </a:spcBef>
            </a:pPr>
            <a:r>
              <a:rPr lang="en-US" sz="2081">
                <a:solidFill>
                  <a:srgbClr val="000000"/>
                </a:solidFill>
                <a:latin typeface="Montserrat Extra-Bold"/>
              </a:rPr>
              <a:t>EL DÍA 10 DE JULIO 2023, LA LCDA KARELY ANAHÍ ÁLVAREZ PECH POR PARTE DEL INSTITUTO QUINTANARROENSE DE LA MUJER, IMPARTIÓ UN CURSO LLAMADO VIOLENCIA DE GÉNERO PARA TODO EL PERSONAL DEL CENTRO DE CONCILIACIÓN LABORAL DEL ESTADO DE QUINTANA ROO, TENIENDO ACTIVIDADES PARA CONCIENTIZAR LOS TEMAS ABORDADOS.</a:t>
            </a:r>
          </a:p>
          <a:p>
            <a:pPr algn="ctr">
              <a:lnSpc>
                <a:spcPts val="2913"/>
              </a:lnSpc>
              <a:spcBef>
                <a:spcPct val="0"/>
              </a:spcBef>
            </a:pPr>
            <a:endParaRPr lang="en-US" sz="2081">
              <a:solidFill>
                <a:srgbClr val="000000"/>
              </a:solidFill>
              <a:latin typeface="Montserrat Extra-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EDE1"/>
        </a:solidFill>
        <a:effectLst/>
      </p:bgPr>
    </p:bg>
    <p:spTree>
      <p:nvGrpSpPr>
        <p:cNvPr id="1" name=""/>
        <p:cNvGrpSpPr/>
        <p:nvPr/>
      </p:nvGrpSpPr>
      <p:grpSpPr>
        <a:xfrm>
          <a:off x="0" y="0"/>
          <a:ext cx="0" cy="0"/>
          <a:chOff x="0" y="0"/>
          <a:chExt cx="0" cy="0"/>
        </a:xfrm>
      </p:grpSpPr>
      <p:grpSp>
        <p:nvGrpSpPr>
          <p:cNvPr id="2" name="Group 2"/>
          <p:cNvGrpSpPr/>
          <p:nvPr/>
        </p:nvGrpSpPr>
        <p:grpSpPr>
          <a:xfrm>
            <a:off x="258551" y="1555202"/>
            <a:ext cx="3136062" cy="867628"/>
            <a:chOff x="0" y="0"/>
            <a:chExt cx="4181416" cy="1156838"/>
          </a:xfrm>
        </p:grpSpPr>
        <p:sp>
          <p:nvSpPr>
            <p:cNvPr id="3" name="AutoShape 3"/>
            <p:cNvSpPr/>
            <p:nvPr/>
          </p:nvSpPr>
          <p:spPr>
            <a:xfrm>
              <a:off x="5201" y="44450"/>
              <a:ext cx="4176215" cy="0"/>
            </a:xfrm>
            <a:prstGeom prst="line">
              <a:avLst/>
            </a:prstGeom>
            <a:ln w="88900" cap="rnd">
              <a:solidFill>
                <a:srgbClr val="8E002A"/>
              </a:solidFill>
              <a:prstDash val="solid"/>
              <a:headEnd type="none" w="sm" len="sm"/>
              <a:tailEnd type="none" w="sm" len="sm"/>
            </a:ln>
          </p:spPr>
        </p:sp>
        <p:sp>
          <p:nvSpPr>
            <p:cNvPr id="4" name="AutoShape 4"/>
            <p:cNvSpPr/>
            <p:nvPr/>
          </p:nvSpPr>
          <p:spPr>
            <a:xfrm>
              <a:off x="44450" y="44450"/>
              <a:ext cx="0" cy="1112388"/>
            </a:xfrm>
            <a:prstGeom prst="line">
              <a:avLst/>
            </a:prstGeom>
            <a:ln w="88900" cap="rnd">
              <a:solidFill>
                <a:srgbClr val="8E002A"/>
              </a:solidFill>
              <a:prstDash val="solid"/>
              <a:headEnd type="none" w="sm" len="sm"/>
              <a:tailEnd type="none" w="sm" len="sm"/>
            </a:ln>
          </p:spPr>
        </p:sp>
      </p:grpSp>
      <p:grpSp>
        <p:nvGrpSpPr>
          <p:cNvPr id="5" name="Group 5"/>
          <p:cNvGrpSpPr/>
          <p:nvPr/>
        </p:nvGrpSpPr>
        <p:grpSpPr>
          <a:xfrm>
            <a:off x="14891387" y="2098456"/>
            <a:ext cx="3132162" cy="900966"/>
            <a:chOff x="0" y="0"/>
            <a:chExt cx="4176215" cy="1201288"/>
          </a:xfrm>
        </p:grpSpPr>
        <p:sp>
          <p:nvSpPr>
            <p:cNvPr id="6" name="AutoShape 6"/>
            <p:cNvSpPr/>
            <p:nvPr/>
          </p:nvSpPr>
          <p:spPr>
            <a:xfrm flipH="1">
              <a:off x="0" y="1156838"/>
              <a:ext cx="4176215" cy="0"/>
            </a:xfrm>
            <a:prstGeom prst="line">
              <a:avLst/>
            </a:prstGeom>
            <a:ln w="88900" cap="rnd">
              <a:solidFill>
                <a:srgbClr val="8E002A"/>
              </a:solidFill>
              <a:prstDash val="solid"/>
              <a:headEnd type="none" w="sm" len="sm"/>
              <a:tailEnd type="none" w="sm" len="sm"/>
            </a:ln>
          </p:spPr>
        </p:sp>
        <p:sp>
          <p:nvSpPr>
            <p:cNvPr id="7" name="AutoShape 7"/>
            <p:cNvSpPr/>
            <p:nvPr/>
          </p:nvSpPr>
          <p:spPr>
            <a:xfrm flipV="1">
              <a:off x="4131765" y="0"/>
              <a:ext cx="0" cy="1112388"/>
            </a:xfrm>
            <a:prstGeom prst="line">
              <a:avLst/>
            </a:prstGeom>
            <a:ln w="88900" cap="rnd">
              <a:solidFill>
                <a:srgbClr val="8E002A"/>
              </a:solidFill>
              <a:prstDash val="solid"/>
              <a:headEnd type="none" w="sm" len="sm"/>
              <a:tailEnd type="none" w="sm" len="sm"/>
            </a:ln>
          </p:spPr>
        </p:sp>
      </p:grpSp>
      <p:grpSp>
        <p:nvGrpSpPr>
          <p:cNvPr id="8" name="Group 8"/>
          <p:cNvGrpSpPr/>
          <p:nvPr/>
        </p:nvGrpSpPr>
        <p:grpSpPr>
          <a:xfrm>
            <a:off x="11501970" y="76636"/>
            <a:ext cx="6621434" cy="1294775"/>
            <a:chOff x="0" y="0"/>
            <a:chExt cx="8828578" cy="1726367"/>
          </a:xfrm>
        </p:grpSpPr>
        <p:sp>
          <p:nvSpPr>
            <p:cNvPr id="9" name="Freeform 9"/>
            <p:cNvSpPr/>
            <p:nvPr/>
          </p:nvSpPr>
          <p:spPr>
            <a:xfrm>
              <a:off x="0" y="0"/>
              <a:ext cx="5091374" cy="1726367"/>
            </a:xfrm>
            <a:custGeom>
              <a:avLst/>
              <a:gdLst/>
              <a:ahLst/>
              <a:cxnLst/>
              <a:rect l="l" t="t" r="r" b="b"/>
              <a:pathLst>
                <a:path w="5091374" h="1726367">
                  <a:moveTo>
                    <a:pt x="0" y="0"/>
                  </a:moveTo>
                  <a:lnTo>
                    <a:pt x="5091374" y="0"/>
                  </a:lnTo>
                  <a:lnTo>
                    <a:pt x="5091374" y="1726367"/>
                  </a:lnTo>
                  <a:lnTo>
                    <a:pt x="0" y="1726367"/>
                  </a:lnTo>
                  <a:lnTo>
                    <a:pt x="0" y="0"/>
                  </a:lnTo>
                  <a:close/>
                </a:path>
              </a:pathLst>
            </a:custGeom>
            <a:blipFill>
              <a:blip r:embed="rId2"/>
              <a:stretch>
                <a:fillRect t="-33790" b="-32101"/>
              </a:stretch>
            </a:blipFill>
          </p:spPr>
        </p:sp>
        <p:sp>
          <p:nvSpPr>
            <p:cNvPr id="10" name="Freeform 10"/>
            <p:cNvSpPr/>
            <p:nvPr/>
          </p:nvSpPr>
          <p:spPr>
            <a:xfrm>
              <a:off x="5237369" y="0"/>
              <a:ext cx="3591209" cy="1619901"/>
            </a:xfrm>
            <a:custGeom>
              <a:avLst/>
              <a:gdLst/>
              <a:ahLst/>
              <a:cxnLst/>
              <a:rect l="l" t="t" r="r" b="b"/>
              <a:pathLst>
                <a:path w="3591209" h="1619901">
                  <a:moveTo>
                    <a:pt x="0" y="0"/>
                  </a:moveTo>
                  <a:lnTo>
                    <a:pt x="3591209" y="0"/>
                  </a:lnTo>
                  <a:lnTo>
                    <a:pt x="3591209" y="1619901"/>
                  </a:lnTo>
                  <a:lnTo>
                    <a:pt x="0" y="1619901"/>
                  </a:lnTo>
                  <a:lnTo>
                    <a:pt x="0" y="0"/>
                  </a:lnTo>
                  <a:close/>
                </a:path>
              </a:pathLst>
            </a:custGeom>
            <a:blipFill>
              <a:blip r:embed="rId3"/>
              <a:stretch>
                <a:fillRect/>
              </a:stretch>
            </a:blipFill>
          </p:spPr>
        </p:sp>
        <p:sp>
          <p:nvSpPr>
            <p:cNvPr id="11" name="Freeform 11"/>
            <p:cNvSpPr/>
            <p:nvPr/>
          </p:nvSpPr>
          <p:spPr>
            <a:xfrm>
              <a:off x="5014625" y="0"/>
              <a:ext cx="236594" cy="1726367"/>
            </a:xfrm>
            <a:custGeom>
              <a:avLst/>
              <a:gdLst/>
              <a:ahLst/>
              <a:cxnLst/>
              <a:rect l="l" t="t" r="r" b="b"/>
              <a:pathLst>
                <a:path w="236594" h="1726367">
                  <a:moveTo>
                    <a:pt x="0" y="0"/>
                  </a:moveTo>
                  <a:lnTo>
                    <a:pt x="236594" y="0"/>
                  </a:lnTo>
                  <a:lnTo>
                    <a:pt x="236594" y="1726367"/>
                  </a:lnTo>
                  <a:lnTo>
                    <a:pt x="0" y="1726367"/>
                  </a:lnTo>
                  <a:lnTo>
                    <a:pt x="0" y="0"/>
                  </a:lnTo>
                  <a:close/>
                </a:path>
              </a:pathLst>
            </a:custGeom>
            <a:blipFill>
              <a:blip r:embed="rId2"/>
              <a:stretch>
                <a:fillRect l="-764315" t="-33790" r="-1287630" b="-32101"/>
              </a:stretch>
            </a:blipFill>
          </p:spPr>
        </p:sp>
      </p:grpSp>
      <p:grpSp>
        <p:nvGrpSpPr>
          <p:cNvPr id="12" name="Group 12"/>
          <p:cNvGrpSpPr/>
          <p:nvPr/>
        </p:nvGrpSpPr>
        <p:grpSpPr>
          <a:xfrm>
            <a:off x="258551" y="76636"/>
            <a:ext cx="4270338" cy="1294775"/>
            <a:chOff x="0" y="0"/>
            <a:chExt cx="5693784" cy="1726367"/>
          </a:xfrm>
        </p:grpSpPr>
        <p:sp>
          <p:nvSpPr>
            <p:cNvPr id="13" name="Freeform 13"/>
            <p:cNvSpPr/>
            <p:nvPr/>
          </p:nvSpPr>
          <p:spPr>
            <a:xfrm>
              <a:off x="1263712" y="81029"/>
              <a:ext cx="4430072" cy="1564308"/>
            </a:xfrm>
            <a:custGeom>
              <a:avLst/>
              <a:gdLst/>
              <a:ahLst/>
              <a:cxnLst/>
              <a:rect l="l" t="t" r="r" b="b"/>
              <a:pathLst>
                <a:path w="4430072" h="1564308">
                  <a:moveTo>
                    <a:pt x="0" y="0"/>
                  </a:moveTo>
                  <a:lnTo>
                    <a:pt x="4430072" y="0"/>
                  </a:lnTo>
                  <a:lnTo>
                    <a:pt x="4430072" y="1564309"/>
                  </a:lnTo>
                  <a:lnTo>
                    <a:pt x="0" y="1564309"/>
                  </a:lnTo>
                  <a:lnTo>
                    <a:pt x="0" y="0"/>
                  </a:lnTo>
                  <a:close/>
                </a:path>
              </a:pathLst>
            </a:custGeom>
            <a:blipFill>
              <a:blip r:embed="rId4"/>
              <a:stretch>
                <a:fillRect l="-19768" t="-54510" r="-16993" b="-63349"/>
              </a:stretch>
            </a:blipFill>
          </p:spPr>
        </p:sp>
        <p:sp>
          <p:nvSpPr>
            <p:cNvPr id="14" name="Freeform 14"/>
            <p:cNvSpPr/>
            <p:nvPr/>
          </p:nvSpPr>
          <p:spPr>
            <a:xfrm>
              <a:off x="0" y="0"/>
              <a:ext cx="1263712" cy="1726367"/>
            </a:xfrm>
            <a:custGeom>
              <a:avLst/>
              <a:gdLst/>
              <a:ahLst/>
              <a:cxnLst/>
              <a:rect l="l" t="t" r="r" b="b"/>
              <a:pathLst>
                <a:path w="1263712" h="1726367">
                  <a:moveTo>
                    <a:pt x="0" y="0"/>
                  </a:moveTo>
                  <a:lnTo>
                    <a:pt x="1263712" y="0"/>
                  </a:lnTo>
                  <a:lnTo>
                    <a:pt x="1263712" y="1726367"/>
                  </a:lnTo>
                  <a:lnTo>
                    <a:pt x="0" y="1726367"/>
                  </a:lnTo>
                  <a:lnTo>
                    <a:pt x="0" y="0"/>
                  </a:lnTo>
                  <a:close/>
                </a:path>
              </a:pathLst>
            </a:custGeom>
            <a:blipFill>
              <a:blip r:embed="rId5"/>
              <a:stretch>
                <a:fillRect l="-100179" t="-11765" r="-96992" b="-10596"/>
              </a:stretch>
            </a:blipFill>
          </p:spPr>
        </p:sp>
      </p:grpSp>
      <p:sp>
        <p:nvSpPr>
          <p:cNvPr id="15" name="Freeform 15"/>
          <p:cNvSpPr/>
          <p:nvPr/>
        </p:nvSpPr>
        <p:spPr>
          <a:xfrm>
            <a:off x="0" y="6386410"/>
            <a:ext cx="5708305" cy="2871890"/>
          </a:xfrm>
          <a:custGeom>
            <a:avLst/>
            <a:gdLst/>
            <a:ahLst/>
            <a:cxnLst/>
            <a:rect l="l" t="t" r="r" b="b"/>
            <a:pathLst>
              <a:path w="5708305" h="2871890">
                <a:moveTo>
                  <a:pt x="0" y="0"/>
                </a:moveTo>
                <a:lnTo>
                  <a:pt x="5708305" y="0"/>
                </a:lnTo>
                <a:lnTo>
                  <a:pt x="5708305" y="2871890"/>
                </a:lnTo>
                <a:lnTo>
                  <a:pt x="0" y="2871890"/>
                </a:lnTo>
                <a:lnTo>
                  <a:pt x="0" y="0"/>
                </a:lnTo>
                <a:close/>
              </a:path>
            </a:pathLst>
          </a:custGeom>
          <a:blipFill>
            <a:blip r:embed="rId6"/>
            <a:stretch>
              <a:fillRect r="-621"/>
            </a:stretch>
          </a:blipFill>
        </p:spPr>
      </p:sp>
      <p:grpSp>
        <p:nvGrpSpPr>
          <p:cNvPr id="16" name="Group 16"/>
          <p:cNvGrpSpPr/>
          <p:nvPr/>
        </p:nvGrpSpPr>
        <p:grpSpPr>
          <a:xfrm>
            <a:off x="0" y="9258300"/>
            <a:ext cx="18288000" cy="1028700"/>
            <a:chOff x="0" y="0"/>
            <a:chExt cx="4816593" cy="270933"/>
          </a:xfrm>
        </p:grpSpPr>
        <p:sp>
          <p:nvSpPr>
            <p:cNvPr id="17" name="Freeform 17"/>
            <p:cNvSpPr/>
            <p:nvPr/>
          </p:nvSpPr>
          <p:spPr>
            <a:xfrm>
              <a:off x="0" y="0"/>
              <a:ext cx="4816592" cy="270933"/>
            </a:xfrm>
            <a:custGeom>
              <a:avLst/>
              <a:gdLst/>
              <a:ahLst/>
              <a:cxnLst/>
              <a:rect l="l" t="t" r="r" b="b"/>
              <a:pathLst>
                <a:path w="4816592" h="270933">
                  <a:moveTo>
                    <a:pt x="0" y="0"/>
                  </a:moveTo>
                  <a:lnTo>
                    <a:pt x="4816592" y="0"/>
                  </a:lnTo>
                  <a:lnTo>
                    <a:pt x="4816592" y="270933"/>
                  </a:lnTo>
                  <a:lnTo>
                    <a:pt x="0" y="270933"/>
                  </a:lnTo>
                  <a:lnTo>
                    <a:pt x="0" y="0"/>
                  </a:lnTo>
                </a:path>
              </a:pathLst>
            </a:custGeom>
            <a:solidFill>
              <a:srgbClr val="8E002A"/>
            </a:solidFill>
          </p:spPr>
        </p:sp>
        <p:sp>
          <p:nvSpPr>
            <p:cNvPr id="18" name="TextBox 1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9" name="Group 19"/>
          <p:cNvGrpSpPr/>
          <p:nvPr/>
        </p:nvGrpSpPr>
        <p:grpSpPr>
          <a:xfrm>
            <a:off x="7337034" y="3125261"/>
            <a:ext cx="5074924" cy="4630868"/>
            <a:chOff x="0" y="0"/>
            <a:chExt cx="6766565" cy="6174491"/>
          </a:xfrm>
        </p:grpSpPr>
        <p:sp>
          <p:nvSpPr>
            <p:cNvPr id="20" name="Freeform 20"/>
            <p:cNvSpPr/>
            <p:nvPr/>
          </p:nvSpPr>
          <p:spPr>
            <a:xfrm>
              <a:off x="0" y="0"/>
              <a:ext cx="6766565" cy="6174491"/>
            </a:xfrm>
            <a:custGeom>
              <a:avLst/>
              <a:gdLst/>
              <a:ahLst/>
              <a:cxnLst/>
              <a:rect l="l" t="t" r="r" b="b"/>
              <a:pathLst>
                <a:path w="6766565" h="6174491">
                  <a:moveTo>
                    <a:pt x="0" y="0"/>
                  </a:moveTo>
                  <a:lnTo>
                    <a:pt x="6766565" y="0"/>
                  </a:lnTo>
                  <a:lnTo>
                    <a:pt x="6766565" y="6174491"/>
                  </a:lnTo>
                  <a:lnTo>
                    <a:pt x="0" y="617449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1" name="TextBox 21"/>
            <p:cNvSpPr txBox="1"/>
            <p:nvPr/>
          </p:nvSpPr>
          <p:spPr>
            <a:xfrm>
              <a:off x="591768" y="725059"/>
              <a:ext cx="5583029" cy="4238849"/>
            </a:xfrm>
            <a:prstGeom prst="rect">
              <a:avLst/>
            </a:prstGeom>
          </p:spPr>
          <p:txBody>
            <a:bodyPr lIns="0" tIns="0" rIns="0" bIns="0" rtlCol="0" anchor="t">
              <a:spAutoFit/>
            </a:bodyPr>
            <a:lstStyle/>
            <a:p>
              <a:pPr algn="just">
                <a:lnSpc>
                  <a:spcPts val="1500"/>
                </a:lnSpc>
              </a:pPr>
              <a:r>
                <a:rPr lang="en-US" sz="1071">
                  <a:solidFill>
                    <a:srgbClr val="FFFFFF"/>
                  </a:solidFill>
                  <a:latin typeface="Montserrat Extra-Bold"/>
                </a:rPr>
                <a:t>DAR A CONOCER A LOS INTEGRANTES DEL COMITÉ, SUBCOMITÉ Y A TODOS LOS INTEGRANTES DEL CENTRO DE CONCILIACIÓN LABORAL DEL ESTADO DE QUINTANA ROO LA IMPORTANCIA DE VISIBILIZAR Y COMBATIR LAS PROBLEMÁTICAS DE GÉNERO RADICA EN QUE DENTRO DE ELLAS SE COMETEN VIOLACIONES MUY GRAVES A LOS DERECHOS HUMANOS. A ESCALA ESTATAL, NACIONAL E INTERNACIONAL IGUALAR LAS CONDICIONES ENTRE HOMBRES Y MUJERES ES UNA PRIORIDAD. ASÍ MISMO SE TRATA DE UNA ESPECIALIZACIÓN MULTIDISCIPLINARIA CUYO OBJETIVO ÚLTIMO ES MEJORAR LA SALUD Y EL BIENESTAR DE LA POBLACIÓN, EN PARTICULAR LAS MUJERES Y LAS NIÑAS, MEDIANTE INVESTIGACIONES ORIENTADAS A LA ACCIÓN SOBRE EL ALCANCE, LA CAUSA Y LAS CONSECUENCIAS DE LA VIOLENCIA DE GÉNERO.</a:t>
              </a:r>
            </a:p>
            <a:p>
              <a:pPr algn="just">
                <a:lnSpc>
                  <a:spcPts val="1500"/>
                </a:lnSpc>
                <a:spcBef>
                  <a:spcPct val="0"/>
                </a:spcBef>
              </a:pPr>
              <a:endParaRPr lang="en-US" sz="1071">
                <a:solidFill>
                  <a:srgbClr val="FFFFFF"/>
                </a:solidFill>
                <a:latin typeface="Montserrat Extra-Bold"/>
              </a:endParaRPr>
            </a:p>
          </p:txBody>
        </p:sp>
      </p:grpSp>
      <p:grpSp>
        <p:nvGrpSpPr>
          <p:cNvPr id="22" name="Group 22"/>
          <p:cNvGrpSpPr/>
          <p:nvPr/>
        </p:nvGrpSpPr>
        <p:grpSpPr>
          <a:xfrm>
            <a:off x="450615" y="3306236"/>
            <a:ext cx="6743716" cy="2509185"/>
            <a:chOff x="0" y="0"/>
            <a:chExt cx="8991621" cy="3345580"/>
          </a:xfrm>
        </p:grpSpPr>
        <p:sp>
          <p:nvSpPr>
            <p:cNvPr id="23" name="Freeform 23"/>
            <p:cNvSpPr/>
            <p:nvPr/>
          </p:nvSpPr>
          <p:spPr>
            <a:xfrm>
              <a:off x="0" y="0"/>
              <a:ext cx="4460774" cy="3345580"/>
            </a:xfrm>
            <a:custGeom>
              <a:avLst/>
              <a:gdLst/>
              <a:ahLst/>
              <a:cxnLst/>
              <a:rect l="l" t="t" r="r" b="b"/>
              <a:pathLst>
                <a:path w="4460774" h="3345580">
                  <a:moveTo>
                    <a:pt x="0" y="0"/>
                  </a:moveTo>
                  <a:lnTo>
                    <a:pt x="4460774" y="0"/>
                  </a:lnTo>
                  <a:lnTo>
                    <a:pt x="4460774" y="3345580"/>
                  </a:lnTo>
                  <a:lnTo>
                    <a:pt x="0" y="3345580"/>
                  </a:lnTo>
                  <a:lnTo>
                    <a:pt x="0" y="0"/>
                  </a:lnTo>
                  <a:close/>
                </a:path>
              </a:pathLst>
            </a:custGeom>
            <a:blipFill>
              <a:blip r:embed="rId9"/>
              <a:stretch>
                <a:fillRect/>
              </a:stretch>
            </a:blipFill>
          </p:spPr>
        </p:sp>
        <p:sp>
          <p:nvSpPr>
            <p:cNvPr id="24" name="Freeform 24"/>
            <p:cNvSpPr/>
            <p:nvPr/>
          </p:nvSpPr>
          <p:spPr>
            <a:xfrm>
              <a:off x="5230528" y="0"/>
              <a:ext cx="3761093" cy="3345580"/>
            </a:xfrm>
            <a:custGeom>
              <a:avLst/>
              <a:gdLst/>
              <a:ahLst/>
              <a:cxnLst/>
              <a:rect l="l" t="t" r="r" b="b"/>
              <a:pathLst>
                <a:path w="3761093" h="3345580">
                  <a:moveTo>
                    <a:pt x="0" y="0"/>
                  </a:moveTo>
                  <a:lnTo>
                    <a:pt x="3761093" y="0"/>
                  </a:lnTo>
                  <a:lnTo>
                    <a:pt x="3761093" y="3345580"/>
                  </a:lnTo>
                  <a:lnTo>
                    <a:pt x="0" y="3345580"/>
                  </a:lnTo>
                  <a:lnTo>
                    <a:pt x="0" y="0"/>
                  </a:lnTo>
                  <a:close/>
                </a:path>
              </a:pathLst>
            </a:custGeom>
            <a:blipFill>
              <a:blip r:embed="rId10"/>
              <a:stretch>
                <a:fillRect t="-5463" b="-2547"/>
              </a:stretch>
            </a:blipFill>
          </p:spPr>
        </p:sp>
      </p:grpSp>
      <p:sp>
        <p:nvSpPr>
          <p:cNvPr id="25" name="Freeform 25"/>
          <p:cNvSpPr/>
          <p:nvPr/>
        </p:nvSpPr>
        <p:spPr>
          <a:xfrm>
            <a:off x="13276488" y="6313263"/>
            <a:ext cx="3726450" cy="2794837"/>
          </a:xfrm>
          <a:custGeom>
            <a:avLst/>
            <a:gdLst/>
            <a:ahLst/>
            <a:cxnLst/>
            <a:rect l="l" t="t" r="r" b="b"/>
            <a:pathLst>
              <a:path w="3726450" h="2794837">
                <a:moveTo>
                  <a:pt x="0" y="0"/>
                </a:moveTo>
                <a:lnTo>
                  <a:pt x="3726450" y="0"/>
                </a:lnTo>
                <a:lnTo>
                  <a:pt x="3726450" y="2794837"/>
                </a:lnTo>
                <a:lnTo>
                  <a:pt x="0" y="2794837"/>
                </a:lnTo>
                <a:lnTo>
                  <a:pt x="0" y="0"/>
                </a:lnTo>
                <a:close/>
              </a:path>
            </a:pathLst>
          </a:custGeom>
          <a:blipFill>
            <a:blip r:embed="rId11"/>
            <a:stretch>
              <a:fillRect/>
            </a:stretch>
          </a:blipFill>
        </p:spPr>
      </p:sp>
      <p:sp>
        <p:nvSpPr>
          <p:cNvPr id="26" name="Freeform 26"/>
          <p:cNvSpPr/>
          <p:nvPr/>
        </p:nvSpPr>
        <p:spPr>
          <a:xfrm>
            <a:off x="13276488" y="3306236"/>
            <a:ext cx="3726450" cy="2792860"/>
          </a:xfrm>
          <a:custGeom>
            <a:avLst/>
            <a:gdLst/>
            <a:ahLst/>
            <a:cxnLst/>
            <a:rect l="l" t="t" r="r" b="b"/>
            <a:pathLst>
              <a:path w="3726450" h="2792860">
                <a:moveTo>
                  <a:pt x="0" y="0"/>
                </a:moveTo>
                <a:lnTo>
                  <a:pt x="3726450" y="0"/>
                </a:lnTo>
                <a:lnTo>
                  <a:pt x="3726450" y="2792860"/>
                </a:lnTo>
                <a:lnTo>
                  <a:pt x="0" y="2792860"/>
                </a:lnTo>
                <a:lnTo>
                  <a:pt x="0" y="0"/>
                </a:lnTo>
                <a:close/>
              </a:path>
            </a:pathLst>
          </a:custGeom>
          <a:blipFill>
            <a:blip r:embed="rId12"/>
            <a:stretch>
              <a:fillRect/>
            </a:stretch>
          </a:blipFill>
        </p:spPr>
      </p:sp>
      <p:sp>
        <p:nvSpPr>
          <p:cNvPr id="27" name="TextBox 27"/>
          <p:cNvSpPr txBox="1"/>
          <p:nvPr/>
        </p:nvSpPr>
        <p:spPr>
          <a:xfrm>
            <a:off x="450615" y="1682299"/>
            <a:ext cx="17386770" cy="1442962"/>
          </a:xfrm>
          <a:prstGeom prst="rect">
            <a:avLst/>
          </a:prstGeom>
        </p:spPr>
        <p:txBody>
          <a:bodyPr lIns="0" tIns="0" rIns="0" bIns="0" rtlCol="0" anchor="t">
            <a:spAutoFit/>
          </a:bodyPr>
          <a:lstStyle/>
          <a:p>
            <a:pPr algn="ctr">
              <a:lnSpc>
                <a:spcPts val="2913"/>
              </a:lnSpc>
              <a:spcBef>
                <a:spcPct val="0"/>
              </a:spcBef>
            </a:pPr>
            <a:r>
              <a:rPr lang="en-US" sz="2081">
                <a:solidFill>
                  <a:srgbClr val="000000"/>
                </a:solidFill>
                <a:latin typeface="Montserrat Extra-Bold"/>
              </a:rPr>
              <a:t>EL DÍA 10 DE JULIO 2023, LA LCDA KARELY ANAHÍ ÁLVAREZ PECH POR PARTE DEL INSTITUTO QUINTANARROENSE DE LA MUJER, IMPARTIÓ UN CURSO LLAMADO VIOLENCIA DE GÉNERO PARA TODO EL PERSONAL DEL CENTRO DE CONCILIACIÓN LABORAL DEL ESTADO DE QUINTANA ROO, TENIENDO ACTIVIDADES PARA CONCIENTIZAR LOS TEMAS ABORDADOS.</a:t>
            </a:r>
          </a:p>
          <a:p>
            <a:pPr algn="ctr">
              <a:lnSpc>
                <a:spcPts val="2913"/>
              </a:lnSpc>
              <a:spcBef>
                <a:spcPct val="0"/>
              </a:spcBef>
            </a:pPr>
            <a:endParaRPr lang="en-US" sz="2081">
              <a:solidFill>
                <a:srgbClr val="000000"/>
              </a:solidFill>
              <a:latin typeface="Montserrat Extra-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EDE1"/>
        </a:solidFill>
        <a:effectLst/>
      </p:bgPr>
    </p:bg>
    <p:spTree>
      <p:nvGrpSpPr>
        <p:cNvPr id="1" name=""/>
        <p:cNvGrpSpPr/>
        <p:nvPr/>
      </p:nvGrpSpPr>
      <p:grpSpPr>
        <a:xfrm>
          <a:off x="0" y="0"/>
          <a:ext cx="0" cy="0"/>
          <a:chOff x="0" y="0"/>
          <a:chExt cx="0" cy="0"/>
        </a:xfrm>
      </p:grpSpPr>
      <p:grpSp>
        <p:nvGrpSpPr>
          <p:cNvPr id="2" name="Group 2"/>
          <p:cNvGrpSpPr/>
          <p:nvPr/>
        </p:nvGrpSpPr>
        <p:grpSpPr>
          <a:xfrm>
            <a:off x="450615" y="1503058"/>
            <a:ext cx="17386770" cy="1467588"/>
            <a:chOff x="0" y="0"/>
            <a:chExt cx="23182361" cy="1956784"/>
          </a:xfrm>
        </p:grpSpPr>
        <p:sp>
          <p:nvSpPr>
            <p:cNvPr id="3" name="AutoShape 3"/>
            <p:cNvSpPr/>
            <p:nvPr/>
          </p:nvSpPr>
          <p:spPr>
            <a:xfrm>
              <a:off x="5201" y="44450"/>
              <a:ext cx="4176215" cy="0"/>
            </a:xfrm>
            <a:prstGeom prst="line">
              <a:avLst/>
            </a:prstGeom>
            <a:ln w="88900" cap="rnd">
              <a:solidFill>
                <a:srgbClr val="8E002A"/>
              </a:solidFill>
              <a:prstDash val="solid"/>
              <a:headEnd type="none" w="sm" len="sm"/>
              <a:tailEnd type="none" w="sm" len="sm"/>
            </a:ln>
          </p:spPr>
        </p:sp>
        <p:sp>
          <p:nvSpPr>
            <p:cNvPr id="4" name="AutoShape 4"/>
            <p:cNvSpPr/>
            <p:nvPr/>
          </p:nvSpPr>
          <p:spPr>
            <a:xfrm>
              <a:off x="44450" y="44450"/>
              <a:ext cx="0" cy="1112388"/>
            </a:xfrm>
            <a:prstGeom prst="line">
              <a:avLst/>
            </a:prstGeom>
            <a:ln w="88900" cap="rnd">
              <a:solidFill>
                <a:srgbClr val="8E002A"/>
              </a:solidFill>
              <a:prstDash val="solid"/>
              <a:headEnd type="none" w="sm" len="sm"/>
              <a:tailEnd type="none" w="sm" len="sm"/>
            </a:ln>
          </p:spPr>
        </p:sp>
        <p:sp>
          <p:nvSpPr>
            <p:cNvPr id="5" name="AutoShape 5"/>
            <p:cNvSpPr/>
            <p:nvPr/>
          </p:nvSpPr>
          <p:spPr>
            <a:xfrm flipH="1">
              <a:off x="19006145" y="1735257"/>
              <a:ext cx="4176215" cy="0"/>
            </a:xfrm>
            <a:prstGeom prst="line">
              <a:avLst/>
            </a:prstGeom>
            <a:ln w="88900" cap="rnd">
              <a:solidFill>
                <a:srgbClr val="8E002A"/>
              </a:solidFill>
              <a:prstDash val="solid"/>
              <a:headEnd type="none" w="sm" len="sm"/>
              <a:tailEnd type="none" w="sm" len="sm"/>
            </a:ln>
          </p:spPr>
        </p:sp>
        <p:sp>
          <p:nvSpPr>
            <p:cNvPr id="6" name="AutoShape 6"/>
            <p:cNvSpPr/>
            <p:nvPr/>
          </p:nvSpPr>
          <p:spPr>
            <a:xfrm flipV="1">
              <a:off x="23137911" y="578419"/>
              <a:ext cx="0" cy="1112388"/>
            </a:xfrm>
            <a:prstGeom prst="line">
              <a:avLst/>
            </a:prstGeom>
            <a:ln w="88900" cap="rnd">
              <a:solidFill>
                <a:srgbClr val="8E002A"/>
              </a:solidFill>
              <a:prstDash val="solid"/>
              <a:headEnd type="none" w="sm" len="sm"/>
              <a:tailEnd type="none" w="sm" len="sm"/>
            </a:ln>
          </p:spPr>
        </p:sp>
        <p:sp>
          <p:nvSpPr>
            <p:cNvPr id="7" name="TextBox 7"/>
            <p:cNvSpPr txBox="1"/>
            <p:nvPr/>
          </p:nvSpPr>
          <p:spPr>
            <a:xfrm>
              <a:off x="0" y="204389"/>
              <a:ext cx="23182361" cy="1752395"/>
            </a:xfrm>
            <a:prstGeom prst="rect">
              <a:avLst/>
            </a:prstGeom>
          </p:spPr>
          <p:txBody>
            <a:bodyPr lIns="0" tIns="0" rIns="0" bIns="0" rtlCol="0" anchor="t">
              <a:spAutoFit/>
            </a:bodyPr>
            <a:lstStyle/>
            <a:p>
              <a:pPr algn="ctr">
                <a:lnSpc>
                  <a:spcPts val="2633"/>
                </a:lnSpc>
                <a:spcBef>
                  <a:spcPct val="0"/>
                </a:spcBef>
              </a:pPr>
              <a:r>
                <a:rPr lang="en-US" sz="1881">
                  <a:solidFill>
                    <a:srgbClr val="000000"/>
                  </a:solidFill>
                  <a:latin typeface="Montserrat Extra-Bold"/>
                </a:rPr>
                <a:t>EL DÍA 14 DE JULIO 2023, LA LCDA KARELY ANAHÍ ÁLVAREZ PECH POR PARTE DEL INSTITUTO QUINTANARROENSE DE LA MUJER, IMPARTIÓ UN CURSO LLAMADO VIOLENCIA EN LOS MEDIOS DE COMUNICACIÓN PARA TODO EL PERSONAL DEL CENTRO DE CONCILIACIÓN LABORAL DEL ESTADO DE QUINTANA ROO, TENIENDO ACTIVIDADES PARA CONCIENTIZAR LOS TEMAS ABORDADOS.</a:t>
              </a:r>
            </a:p>
            <a:p>
              <a:pPr algn="ctr">
                <a:lnSpc>
                  <a:spcPts val="2633"/>
                </a:lnSpc>
                <a:spcBef>
                  <a:spcPct val="0"/>
                </a:spcBef>
              </a:pPr>
              <a:endParaRPr lang="en-US" sz="1881">
                <a:solidFill>
                  <a:srgbClr val="000000"/>
                </a:solidFill>
                <a:latin typeface="Montserrat Extra-Bold"/>
              </a:endParaRPr>
            </a:p>
          </p:txBody>
        </p:sp>
      </p:grpSp>
      <p:grpSp>
        <p:nvGrpSpPr>
          <p:cNvPr id="8" name="Group 8"/>
          <p:cNvGrpSpPr/>
          <p:nvPr/>
        </p:nvGrpSpPr>
        <p:grpSpPr>
          <a:xfrm>
            <a:off x="11501970" y="76636"/>
            <a:ext cx="6621434" cy="1294775"/>
            <a:chOff x="0" y="0"/>
            <a:chExt cx="8828578" cy="1726367"/>
          </a:xfrm>
        </p:grpSpPr>
        <p:sp>
          <p:nvSpPr>
            <p:cNvPr id="9" name="Freeform 9"/>
            <p:cNvSpPr/>
            <p:nvPr/>
          </p:nvSpPr>
          <p:spPr>
            <a:xfrm>
              <a:off x="0" y="0"/>
              <a:ext cx="5091374" cy="1726367"/>
            </a:xfrm>
            <a:custGeom>
              <a:avLst/>
              <a:gdLst/>
              <a:ahLst/>
              <a:cxnLst/>
              <a:rect l="l" t="t" r="r" b="b"/>
              <a:pathLst>
                <a:path w="5091374" h="1726367">
                  <a:moveTo>
                    <a:pt x="0" y="0"/>
                  </a:moveTo>
                  <a:lnTo>
                    <a:pt x="5091374" y="0"/>
                  </a:lnTo>
                  <a:lnTo>
                    <a:pt x="5091374" y="1726367"/>
                  </a:lnTo>
                  <a:lnTo>
                    <a:pt x="0" y="1726367"/>
                  </a:lnTo>
                  <a:lnTo>
                    <a:pt x="0" y="0"/>
                  </a:lnTo>
                  <a:close/>
                </a:path>
              </a:pathLst>
            </a:custGeom>
            <a:blipFill>
              <a:blip r:embed="rId2"/>
              <a:stretch>
                <a:fillRect t="-33790" b="-32101"/>
              </a:stretch>
            </a:blipFill>
          </p:spPr>
        </p:sp>
        <p:sp>
          <p:nvSpPr>
            <p:cNvPr id="10" name="Freeform 10"/>
            <p:cNvSpPr/>
            <p:nvPr/>
          </p:nvSpPr>
          <p:spPr>
            <a:xfrm>
              <a:off x="5237369" y="0"/>
              <a:ext cx="3591209" cy="1619901"/>
            </a:xfrm>
            <a:custGeom>
              <a:avLst/>
              <a:gdLst/>
              <a:ahLst/>
              <a:cxnLst/>
              <a:rect l="l" t="t" r="r" b="b"/>
              <a:pathLst>
                <a:path w="3591209" h="1619901">
                  <a:moveTo>
                    <a:pt x="0" y="0"/>
                  </a:moveTo>
                  <a:lnTo>
                    <a:pt x="3591209" y="0"/>
                  </a:lnTo>
                  <a:lnTo>
                    <a:pt x="3591209" y="1619901"/>
                  </a:lnTo>
                  <a:lnTo>
                    <a:pt x="0" y="1619901"/>
                  </a:lnTo>
                  <a:lnTo>
                    <a:pt x="0" y="0"/>
                  </a:lnTo>
                  <a:close/>
                </a:path>
              </a:pathLst>
            </a:custGeom>
            <a:blipFill>
              <a:blip r:embed="rId3"/>
              <a:stretch>
                <a:fillRect/>
              </a:stretch>
            </a:blipFill>
          </p:spPr>
        </p:sp>
        <p:sp>
          <p:nvSpPr>
            <p:cNvPr id="11" name="Freeform 11"/>
            <p:cNvSpPr/>
            <p:nvPr/>
          </p:nvSpPr>
          <p:spPr>
            <a:xfrm>
              <a:off x="5014625" y="0"/>
              <a:ext cx="236594" cy="1726367"/>
            </a:xfrm>
            <a:custGeom>
              <a:avLst/>
              <a:gdLst/>
              <a:ahLst/>
              <a:cxnLst/>
              <a:rect l="l" t="t" r="r" b="b"/>
              <a:pathLst>
                <a:path w="236594" h="1726367">
                  <a:moveTo>
                    <a:pt x="0" y="0"/>
                  </a:moveTo>
                  <a:lnTo>
                    <a:pt x="236594" y="0"/>
                  </a:lnTo>
                  <a:lnTo>
                    <a:pt x="236594" y="1726367"/>
                  </a:lnTo>
                  <a:lnTo>
                    <a:pt x="0" y="1726367"/>
                  </a:lnTo>
                  <a:lnTo>
                    <a:pt x="0" y="0"/>
                  </a:lnTo>
                  <a:close/>
                </a:path>
              </a:pathLst>
            </a:custGeom>
            <a:blipFill>
              <a:blip r:embed="rId2"/>
              <a:stretch>
                <a:fillRect l="-764315" t="-33790" r="-1287630" b="-32101"/>
              </a:stretch>
            </a:blipFill>
          </p:spPr>
        </p:sp>
      </p:grpSp>
      <p:grpSp>
        <p:nvGrpSpPr>
          <p:cNvPr id="12" name="Group 12"/>
          <p:cNvGrpSpPr/>
          <p:nvPr/>
        </p:nvGrpSpPr>
        <p:grpSpPr>
          <a:xfrm>
            <a:off x="258551" y="76636"/>
            <a:ext cx="4270338" cy="1294775"/>
            <a:chOff x="0" y="0"/>
            <a:chExt cx="5693784" cy="1726367"/>
          </a:xfrm>
        </p:grpSpPr>
        <p:sp>
          <p:nvSpPr>
            <p:cNvPr id="13" name="Freeform 13"/>
            <p:cNvSpPr/>
            <p:nvPr/>
          </p:nvSpPr>
          <p:spPr>
            <a:xfrm>
              <a:off x="1263712" y="81029"/>
              <a:ext cx="4430072" cy="1564308"/>
            </a:xfrm>
            <a:custGeom>
              <a:avLst/>
              <a:gdLst/>
              <a:ahLst/>
              <a:cxnLst/>
              <a:rect l="l" t="t" r="r" b="b"/>
              <a:pathLst>
                <a:path w="4430072" h="1564308">
                  <a:moveTo>
                    <a:pt x="0" y="0"/>
                  </a:moveTo>
                  <a:lnTo>
                    <a:pt x="4430072" y="0"/>
                  </a:lnTo>
                  <a:lnTo>
                    <a:pt x="4430072" y="1564309"/>
                  </a:lnTo>
                  <a:lnTo>
                    <a:pt x="0" y="1564309"/>
                  </a:lnTo>
                  <a:lnTo>
                    <a:pt x="0" y="0"/>
                  </a:lnTo>
                  <a:close/>
                </a:path>
              </a:pathLst>
            </a:custGeom>
            <a:blipFill>
              <a:blip r:embed="rId4"/>
              <a:stretch>
                <a:fillRect l="-19768" t="-54510" r="-16993" b="-63349"/>
              </a:stretch>
            </a:blipFill>
          </p:spPr>
        </p:sp>
        <p:sp>
          <p:nvSpPr>
            <p:cNvPr id="14" name="Freeform 14"/>
            <p:cNvSpPr/>
            <p:nvPr/>
          </p:nvSpPr>
          <p:spPr>
            <a:xfrm>
              <a:off x="0" y="0"/>
              <a:ext cx="1263712" cy="1726367"/>
            </a:xfrm>
            <a:custGeom>
              <a:avLst/>
              <a:gdLst/>
              <a:ahLst/>
              <a:cxnLst/>
              <a:rect l="l" t="t" r="r" b="b"/>
              <a:pathLst>
                <a:path w="1263712" h="1726367">
                  <a:moveTo>
                    <a:pt x="0" y="0"/>
                  </a:moveTo>
                  <a:lnTo>
                    <a:pt x="1263712" y="0"/>
                  </a:lnTo>
                  <a:lnTo>
                    <a:pt x="1263712" y="1726367"/>
                  </a:lnTo>
                  <a:lnTo>
                    <a:pt x="0" y="1726367"/>
                  </a:lnTo>
                  <a:lnTo>
                    <a:pt x="0" y="0"/>
                  </a:lnTo>
                  <a:close/>
                </a:path>
              </a:pathLst>
            </a:custGeom>
            <a:blipFill>
              <a:blip r:embed="rId5"/>
              <a:stretch>
                <a:fillRect l="-100179" t="-11765" r="-96992" b="-10596"/>
              </a:stretch>
            </a:blipFill>
          </p:spPr>
        </p:sp>
      </p:grpSp>
      <p:grpSp>
        <p:nvGrpSpPr>
          <p:cNvPr id="15" name="Group 15"/>
          <p:cNvGrpSpPr/>
          <p:nvPr/>
        </p:nvGrpSpPr>
        <p:grpSpPr>
          <a:xfrm>
            <a:off x="0" y="9258300"/>
            <a:ext cx="18288000" cy="1028700"/>
            <a:chOff x="0" y="0"/>
            <a:chExt cx="4816593" cy="270933"/>
          </a:xfrm>
        </p:grpSpPr>
        <p:sp>
          <p:nvSpPr>
            <p:cNvPr id="16" name="Freeform 16"/>
            <p:cNvSpPr/>
            <p:nvPr/>
          </p:nvSpPr>
          <p:spPr>
            <a:xfrm>
              <a:off x="0" y="0"/>
              <a:ext cx="4816592" cy="270933"/>
            </a:xfrm>
            <a:custGeom>
              <a:avLst/>
              <a:gdLst/>
              <a:ahLst/>
              <a:cxnLst/>
              <a:rect l="l" t="t" r="r" b="b"/>
              <a:pathLst>
                <a:path w="4816592" h="270933">
                  <a:moveTo>
                    <a:pt x="0" y="0"/>
                  </a:moveTo>
                  <a:lnTo>
                    <a:pt x="4816592" y="0"/>
                  </a:lnTo>
                  <a:lnTo>
                    <a:pt x="4816592" y="270933"/>
                  </a:lnTo>
                  <a:lnTo>
                    <a:pt x="0" y="270933"/>
                  </a:lnTo>
                  <a:lnTo>
                    <a:pt x="0" y="0"/>
                  </a:lnTo>
                </a:path>
              </a:pathLst>
            </a:custGeom>
            <a:solidFill>
              <a:srgbClr val="8E002A"/>
            </a:solidFill>
          </p:spPr>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8" name="Group 18"/>
          <p:cNvGrpSpPr/>
          <p:nvPr/>
        </p:nvGrpSpPr>
        <p:grpSpPr>
          <a:xfrm>
            <a:off x="258551" y="2841579"/>
            <a:ext cx="6159548" cy="3750725"/>
            <a:chOff x="0" y="0"/>
            <a:chExt cx="8212730" cy="5000966"/>
          </a:xfrm>
        </p:grpSpPr>
        <p:sp>
          <p:nvSpPr>
            <p:cNvPr id="19" name="Freeform 19"/>
            <p:cNvSpPr/>
            <p:nvPr/>
          </p:nvSpPr>
          <p:spPr>
            <a:xfrm>
              <a:off x="0" y="0"/>
              <a:ext cx="8212730" cy="5000966"/>
            </a:xfrm>
            <a:custGeom>
              <a:avLst/>
              <a:gdLst/>
              <a:ahLst/>
              <a:cxnLst/>
              <a:rect l="l" t="t" r="r" b="b"/>
              <a:pathLst>
                <a:path w="8212730" h="5000966">
                  <a:moveTo>
                    <a:pt x="0" y="0"/>
                  </a:moveTo>
                  <a:lnTo>
                    <a:pt x="8212730" y="0"/>
                  </a:lnTo>
                  <a:lnTo>
                    <a:pt x="8212730" y="5000966"/>
                  </a:lnTo>
                  <a:lnTo>
                    <a:pt x="0" y="50009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0" name="TextBox 20"/>
            <p:cNvSpPr txBox="1"/>
            <p:nvPr/>
          </p:nvSpPr>
          <p:spPr>
            <a:xfrm>
              <a:off x="569271" y="814494"/>
              <a:ext cx="7175789" cy="3170431"/>
            </a:xfrm>
            <a:prstGeom prst="rect">
              <a:avLst/>
            </a:prstGeom>
          </p:spPr>
          <p:txBody>
            <a:bodyPr lIns="0" tIns="0" rIns="0" bIns="0" rtlCol="0" anchor="t">
              <a:spAutoFit/>
            </a:bodyPr>
            <a:lstStyle/>
            <a:p>
              <a:pPr algn="just">
                <a:lnSpc>
                  <a:spcPts val="1472"/>
                </a:lnSpc>
                <a:spcBef>
                  <a:spcPct val="0"/>
                </a:spcBef>
              </a:pPr>
              <a:r>
                <a:rPr lang="en-US" sz="1051">
                  <a:solidFill>
                    <a:srgbClr val="000000"/>
                  </a:solidFill>
                  <a:latin typeface="Montserrat Extra-Bold"/>
                </a:rPr>
                <a:t>DAR A CONOCER A LOS INTEGRANTES DEL COMITÉ, SUBCOMITÉ Y A TODOS LOS INTEGRANTES DEL CENTRO DE CONCILIACIÓN LABORAL DEL ESTADO DE QUINTANA ROO LA IMPORTANCIA DE SABER QUE LOS MEDIOS DE COMUNICACIÓN SON IMPORTANTES CANALES PARA TRANSMITIR INFORMACIÓN EN UNA SOCIEDAD. SUS MENSAJES PUEDEN ALTERAR O FORTALECER LAS COSTUMBRES Y EL COMPORTAMIENTO SOCIAL. Y ASÍ MISMO CONCIENTIZAR QUE AL SER UNA DE LAS PRINCIPALES FUENTES DE INFORMACIÓN Y ENTRETENIMIENTO, LOS MEDIOS DE COMUNICACIÓN TIENEN UNA FUERTE RESPONSABILIDAD EN LA NATURALIZACIÓN DE LA VIOLENCIA ENTRE LAS Y LOS MEXICANOS, AL REPRODUCIR MODELOS DE VIOLENCIA Y DISCRIMINACIÓN QUE REFUERZAN UNA CULTURA DE LA VIOLENCIA CONTRA LAS MUJERES Y, EN OCASIONES, AL CONTRIBUIR A JUSTIFICAR LA VIOLENCIA EJERCIDA HACIA ELLAS.</a:t>
              </a:r>
            </a:p>
          </p:txBody>
        </p:sp>
      </p:grpSp>
      <p:sp>
        <p:nvSpPr>
          <p:cNvPr id="21" name="Freeform 21"/>
          <p:cNvSpPr/>
          <p:nvPr/>
        </p:nvSpPr>
        <p:spPr>
          <a:xfrm>
            <a:off x="8043050" y="6032409"/>
            <a:ext cx="7166166" cy="3225891"/>
          </a:xfrm>
          <a:custGeom>
            <a:avLst/>
            <a:gdLst/>
            <a:ahLst/>
            <a:cxnLst/>
            <a:rect l="l" t="t" r="r" b="b"/>
            <a:pathLst>
              <a:path w="7166166" h="3225891">
                <a:moveTo>
                  <a:pt x="0" y="0"/>
                </a:moveTo>
                <a:lnTo>
                  <a:pt x="7166166" y="0"/>
                </a:lnTo>
                <a:lnTo>
                  <a:pt x="7166166" y="3225891"/>
                </a:lnTo>
                <a:lnTo>
                  <a:pt x="0" y="3225891"/>
                </a:lnTo>
                <a:lnTo>
                  <a:pt x="0" y="0"/>
                </a:lnTo>
                <a:close/>
              </a:path>
            </a:pathLst>
          </a:custGeom>
          <a:blipFill>
            <a:blip r:embed="rId8"/>
            <a:stretch>
              <a:fillRect/>
            </a:stretch>
          </a:blipFill>
        </p:spPr>
      </p:sp>
      <p:sp>
        <p:nvSpPr>
          <p:cNvPr id="22" name="Freeform 22"/>
          <p:cNvSpPr/>
          <p:nvPr/>
        </p:nvSpPr>
        <p:spPr>
          <a:xfrm>
            <a:off x="1671339" y="6753794"/>
            <a:ext cx="3333972" cy="2504506"/>
          </a:xfrm>
          <a:custGeom>
            <a:avLst/>
            <a:gdLst/>
            <a:ahLst/>
            <a:cxnLst/>
            <a:rect l="l" t="t" r="r" b="b"/>
            <a:pathLst>
              <a:path w="3333972" h="2504506">
                <a:moveTo>
                  <a:pt x="0" y="0"/>
                </a:moveTo>
                <a:lnTo>
                  <a:pt x="3333972" y="0"/>
                </a:lnTo>
                <a:lnTo>
                  <a:pt x="3333972" y="2504506"/>
                </a:lnTo>
                <a:lnTo>
                  <a:pt x="0" y="2504506"/>
                </a:lnTo>
                <a:lnTo>
                  <a:pt x="0" y="0"/>
                </a:lnTo>
                <a:close/>
              </a:path>
            </a:pathLst>
          </a:custGeom>
          <a:blipFill>
            <a:blip r:embed="rId9"/>
            <a:stretch>
              <a:fillRect/>
            </a:stretch>
          </a:blipFill>
        </p:spPr>
      </p:sp>
      <p:sp>
        <p:nvSpPr>
          <p:cNvPr id="23" name="Freeform 23"/>
          <p:cNvSpPr/>
          <p:nvPr/>
        </p:nvSpPr>
        <p:spPr>
          <a:xfrm>
            <a:off x="9970774" y="3019224"/>
            <a:ext cx="3310717" cy="2730165"/>
          </a:xfrm>
          <a:custGeom>
            <a:avLst/>
            <a:gdLst/>
            <a:ahLst/>
            <a:cxnLst/>
            <a:rect l="l" t="t" r="r" b="b"/>
            <a:pathLst>
              <a:path w="3310717" h="2730165">
                <a:moveTo>
                  <a:pt x="0" y="0"/>
                </a:moveTo>
                <a:lnTo>
                  <a:pt x="3310717" y="0"/>
                </a:lnTo>
                <a:lnTo>
                  <a:pt x="3310717" y="2730165"/>
                </a:lnTo>
                <a:lnTo>
                  <a:pt x="0" y="2730165"/>
                </a:lnTo>
                <a:lnTo>
                  <a:pt x="0" y="0"/>
                </a:lnTo>
                <a:close/>
              </a:path>
            </a:pathLst>
          </a:custGeom>
          <a:blipFill>
            <a:blip r:embed="rId10"/>
            <a:stretch>
              <a:fillRect/>
            </a:stretch>
          </a:blipFill>
        </p:spPr>
      </p:sp>
      <p:sp>
        <p:nvSpPr>
          <p:cNvPr id="24" name="Freeform 24"/>
          <p:cNvSpPr/>
          <p:nvPr/>
        </p:nvSpPr>
        <p:spPr>
          <a:xfrm>
            <a:off x="15264877" y="4295484"/>
            <a:ext cx="2858526" cy="3540967"/>
          </a:xfrm>
          <a:custGeom>
            <a:avLst/>
            <a:gdLst/>
            <a:ahLst/>
            <a:cxnLst/>
            <a:rect l="l" t="t" r="r" b="b"/>
            <a:pathLst>
              <a:path w="2858526" h="3540967">
                <a:moveTo>
                  <a:pt x="0" y="0"/>
                </a:moveTo>
                <a:lnTo>
                  <a:pt x="2858526" y="0"/>
                </a:lnTo>
                <a:lnTo>
                  <a:pt x="2858526" y="3540967"/>
                </a:lnTo>
                <a:lnTo>
                  <a:pt x="0" y="354096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5" name="Freeform 25"/>
          <p:cNvSpPr/>
          <p:nvPr/>
        </p:nvSpPr>
        <p:spPr>
          <a:xfrm>
            <a:off x="6786030" y="2841579"/>
            <a:ext cx="2357970" cy="2907810"/>
          </a:xfrm>
          <a:custGeom>
            <a:avLst/>
            <a:gdLst/>
            <a:ahLst/>
            <a:cxnLst/>
            <a:rect l="l" t="t" r="r" b="b"/>
            <a:pathLst>
              <a:path w="2357970" h="2907810">
                <a:moveTo>
                  <a:pt x="0" y="0"/>
                </a:moveTo>
                <a:lnTo>
                  <a:pt x="2357970" y="0"/>
                </a:lnTo>
                <a:lnTo>
                  <a:pt x="2357970" y="2907810"/>
                </a:lnTo>
                <a:lnTo>
                  <a:pt x="0" y="290781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6" name="Freeform 26"/>
          <p:cNvSpPr/>
          <p:nvPr/>
        </p:nvSpPr>
        <p:spPr>
          <a:xfrm>
            <a:off x="5729774" y="7045035"/>
            <a:ext cx="1376649" cy="1922024"/>
          </a:xfrm>
          <a:custGeom>
            <a:avLst/>
            <a:gdLst/>
            <a:ahLst/>
            <a:cxnLst/>
            <a:rect l="l" t="t" r="r" b="b"/>
            <a:pathLst>
              <a:path w="1376649" h="1922024">
                <a:moveTo>
                  <a:pt x="0" y="0"/>
                </a:moveTo>
                <a:lnTo>
                  <a:pt x="1376649" y="0"/>
                </a:lnTo>
                <a:lnTo>
                  <a:pt x="1376649" y="1922024"/>
                </a:lnTo>
                <a:lnTo>
                  <a:pt x="0" y="1922024"/>
                </a:lnTo>
                <a:lnTo>
                  <a:pt x="0" y="0"/>
                </a:lnTo>
                <a:close/>
              </a:path>
            </a:pathLst>
          </a:custGeom>
          <a:blipFill>
            <a:blip r:embed="rId15"/>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EDE1"/>
        </a:solidFill>
        <a:effectLst/>
      </p:bgPr>
    </p:bg>
    <p:spTree>
      <p:nvGrpSpPr>
        <p:cNvPr id="1" name=""/>
        <p:cNvGrpSpPr/>
        <p:nvPr/>
      </p:nvGrpSpPr>
      <p:grpSpPr>
        <a:xfrm>
          <a:off x="0" y="0"/>
          <a:ext cx="0" cy="0"/>
          <a:chOff x="0" y="0"/>
          <a:chExt cx="0" cy="0"/>
        </a:xfrm>
      </p:grpSpPr>
      <p:grpSp>
        <p:nvGrpSpPr>
          <p:cNvPr id="2" name="Group 2"/>
          <p:cNvGrpSpPr/>
          <p:nvPr/>
        </p:nvGrpSpPr>
        <p:grpSpPr>
          <a:xfrm>
            <a:off x="450615" y="1580944"/>
            <a:ext cx="17386770" cy="637890"/>
            <a:chOff x="0" y="0"/>
            <a:chExt cx="23182361" cy="850520"/>
          </a:xfrm>
        </p:grpSpPr>
        <p:sp>
          <p:nvSpPr>
            <p:cNvPr id="3" name="AutoShape 3"/>
            <p:cNvSpPr/>
            <p:nvPr/>
          </p:nvSpPr>
          <p:spPr>
            <a:xfrm>
              <a:off x="1835641" y="32680"/>
              <a:ext cx="3070401" cy="0"/>
            </a:xfrm>
            <a:prstGeom prst="line">
              <a:avLst/>
            </a:prstGeom>
            <a:ln w="65360" cap="rnd">
              <a:solidFill>
                <a:srgbClr val="8E002A"/>
              </a:solidFill>
              <a:prstDash val="solid"/>
              <a:headEnd type="none" w="sm" len="sm"/>
              <a:tailEnd type="none" w="sm" len="sm"/>
            </a:ln>
          </p:spPr>
        </p:sp>
        <p:sp>
          <p:nvSpPr>
            <p:cNvPr id="4" name="AutoShape 4"/>
            <p:cNvSpPr/>
            <p:nvPr/>
          </p:nvSpPr>
          <p:spPr>
            <a:xfrm>
              <a:off x="1864498" y="32680"/>
              <a:ext cx="0" cy="817840"/>
            </a:xfrm>
            <a:prstGeom prst="line">
              <a:avLst/>
            </a:prstGeom>
            <a:ln w="65360" cap="rnd">
              <a:solidFill>
                <a:srgbClr val="8E002A"/>
              </a:solidFill>
              <a:prstDash val="solid"/>
              <a:headEnd type="none" w="sm" len="sm"/>
              <a:tailEnd type="none" w="sm" len="sm"/>
            </a:ln>
          </p:spPr>
        </p:sp>
        <p:sp>
          <p:nvSpPr>
            <p:cNvPr id="5" name="AutoShape 5"/>
            <p:cNvSpPr/>
            <p:nvPr/>
          </p:nvSpPr>
          <p:spPr>
            <a:xfrm flipH="1">
              <a:off x="18477920" y="813456"/>
              <a:ext cx="2936598" cy="0"/>
            </a:xfrm>
            <a:prstGeom prst="line">
              <a:avLst/>
            </a:prstGeom>
            <a:ln w="65360" cap="rnd">
              <a:solidFill>
                <a:srgbClr val="8E002A"/>
              </a:solidFill>
              <a:prstDash val="solid"/>
              <a:headEnd type="none" w="sm" len="sm"/>
              <a:tailEnd type="none" w="sm" len="sm"/>
            </a:ln>
          </p:spPr>
        </p:sp>
        <p:sp>
          <p:nvSpPr>
            <p:cNvPr id="6" name="AutoShape 6"/>
            <p:cNvSpPr/>
            <p:nvPr/>
          </p:nvSpPr>
          <p:spPr>
            <a:xfrm flipV="1">
              <a:off x="21383262" y="0"/>
              <a:ext cx="0" cy="782200"/>
            </a:xfrm>
            <a:prstGeom prst="line">
              <a:avLst/>
            </a:prstGeom>
            <a:ln w="65360" cap="rnd">
              <a:solidFill>
                <a:srgbClr val="8E002A"/>
              </a:solidFill>
              <a:prstDash val="solid"/>
              <a:headEnd type="none" w="sm" len="sm"/>
              <a:tailEnd type="none" w="sm" len="sm"/>
            </a:ln>
          </p:spPr>
        </p:sp>
        <p:sp>
          <p:nvSpPr>
            <p:cNvPr id="7" name="TextBox 7"/>
            <p:cNvSpPr txBox="1"/>
            <p:nvPr/>
          </p:nvSpPr>
          <p:spPr>
            <a:xfrm>
              <a:off x="0" y="96009"/>
              <a:ext cx="23182361" cy="601353"/>
            </a:xfrm>
            <a:prstGeom prst="rect">
              <a:avLst/>
            </a:prstGeom>
          </p:spPr>
          <p:txBody>
            <a:bodyPr lIns="0" tIns="0" rIns="0" bIns="0" rtlCol="0" anchor="t">
              <a:spAutoFit/>
            </a:bodyPr>
            <a:lstStyle/>
            <a:p>
              <a:pPr algn="ctr">
                <a:lnSpc>
                  <a:spcPts val="3753"/>
                </a:lnSpc>
                <a:spcBef>
                  <a:spcPct val="0"/>
                </a:spcBef>
              </a:pPr>
              <a:r>
                <a:rPr lang="en-US" sz="2681">
                  <a:solidFill>
                    <a:srgbClr val="000000"/>
                  </a:solidFill>
                  <a:latin typeface="Montserrat Extra-Bold"/>
                </a:rPr>
                <a:t>EL DÍA 25 DE AGOSTO 2023, SE REALIZÓ LA PRIMERA SESIÓN ORDINARIA 2023</a:t>
              </a:r>
            </a:p>
          </p:txBody>
        </p:sp>
      </p:grpSp>
      <p:grpSp>
        <p:nvGrpSpPr>
          <p:cNvPr id="8" name="Group 8"/>
          <p:cNvGrpSpPr/>
          <p:nvPr/>
        </p:nvGrpSpPr>
        <p:grpSpPr>
          <a:xfrm>
            <a:off x="11501970" y="76636"/>
            <a:ext cx="6621434" cy="1294775"/>
            <a:chOff x="0" y="0"/>
            <a:chExt cx="8828578" cy="1726367"/>
          </a:xfrm>
        </p:grpSpPr>
        <p:sp>
          <p:nvSpPr>
            <p:cNvPr id="9" name="Freeform 9"/>
            <p:cNvSpPr/>
            <p:nvPr/>
          </p:nvSpPr>
          <p:spPr>
            <a:xfrm>
              <a:off x="0" y="0"/>
              <a:ext cx="5091374" cy="1726367"/>
            </a:xfrm>
            <a:custGeom>
              <a:avLst/>
              <a:gdLst/>
              <a:ahLst/>
              <a:cxnLst/>
              <a:rect l="l" t="t" r="r" b="b"/>
              <a:pathLst>
                <a:path w="5091374" h="1726367">
                  <a:moveTo>
                    <a:pt x="0" y="0"/>
                  </a:moveTo>
                  <a:lnTo>
                    <a:pt x="5091374" y="0"/>
                  </a:lnTo>
                  <a:lnTo>
                    <a:pt x="5091374" y="1726367"/>
                  </a:lnTo>
                  <a:lnTo>
                    <a:pt x="0" y="1726367"/>
                  </a:lnTo>
                  <a:lnTo>
                    <a:pt x="0" y="0"/>
                  </a:lnTo>
                  <a:close/>
                </a:path>
              </a:pathLst>
            </a:custGeom>
            <a:blipFill>
              <a:blip r:embed="rId2"/>
              <a:stretch>
                <a:fillRect t="-33790" b="-32101"/>
              </a:stretch>
            </a:blipFill>
          </p:spPr>
        </p:sp>
        <p:sp>
          <p:nvSpPr>
            <p:cNvPr id="10" name="Freeform 10"/>
            <p:cNvSpPr/>
            <p:nvPr/>
          </p:nvSpPr>
          <p:spPr>
            <a:xfrm>
              <a:off x="5237369" y="0"/>
              <a:ext cx="3591209" cy="1619901"/>
            </a:xfrm>
            <a:custGeom>
              <a:avLst/>
              <a:gdLst/>
              <a:ahLst/>
              <a:cxnLst/>
              <a:rect l="l" t="t" r="r" b="b"/>
              <a:pathLst>
                <a:path w="3591209" h="1619901">
                  <a:moveTo>
                    <a:pt x="0" y="0"/>
                  </a:moveTo>
                  <a:lnTo>
                    <a:pt x="3591209" y="0"/>
                  </a:lnTo>
                  <a:lnTo>
                    <a:pt x="3591209" y="1619901"/>
                  </a:lnTo>
                  <a:lnTo>
                    <a:pt x="0" y="1619901"/>
                  </a:lnTo>
                  <a:lnTo>
                    <a:pt x="0" y="0"/>
                  </a:lnTo>
                  <a:close/>
                </a:path>
              </a:pathLst>
            </a:custGeom>
            <a:blipFill>
              <a:blip r:embed="rId3"/>
              <a:stretch>
                <a:fillRect/>
              </a:stretch>
            </a:blipFill>
          </p:spPr>
        </p:sp>
        <p:sp>
          <p:nvSpPr>
            <p:cNvPr id="11" name="Freeform 11"/>
            <p:cNvSpPr/>
            <p:nvPr/>
          </p:nvSpPr>
          <p:spPr>
            <a:xfrm>
              <a:off x="5014625" y="0"/>
              <a:ext cx="236594" cy="1726367"/>
            </a:xfrm>
            <a:custGeom>
              <a:avLst/>
              <a:gdLst/>
              <a:ahLst/>
              <a:cxnLst/>
              <a:rect l="l" t="t" r="r" b="b"/>
              <a:pathLst>
                <a:path w="236594" h="1726367">
                  <a:moveTo>
                    <a:pt x="0" y="0"/>
                  </a:moveTo>
                  <a:lnTo>
                    <a:pt x="236594" y="0"/>
                  </a:lnTo>
                  <a:lnTo>
                    <a:pt x="236594" y="1726367"/>
                  </a:lnTo>
                  <a:lnTo>
                    <a:pt x="0" y="1726367"/>
                  </a:lnTo>
                  <a:lnTo>
                    <a:pt x="0" y="0"/>
                  </a:lnTo>
                  <a:close/>
                </a:path>
              </a:pathLst>
            </a:custGeom>
            <a:blipFill>
              <a:blip r:embed="rId2"/>
              <a:stretch>
                <a:fillRect l="-764315" t="-33790" r="-1287630" b="-32101"/>
              </a:stretch>
            </a:blipFill>
          </p:spPr>
        </p:sp>
      </p:grpSp>
      <p:grpSp>
        <p:nvGrpSpPr>
          <p:cNvPr id="12" name="Group 12"/>
          <p:cNvGrpSpPr/>
          <p:nvPr/>
        </p:nvGrpSpPr>
        <p:grpSpPr>
          <a:xfrm>
            <a:off x="258551" y="76636"/>
            <a:ext cx="4270338" cy="1294775"/>
            <a:chOff x="0" y="0"/>
            <a:chExt cx="5693784" cy="1726367"/>
          </a:xfrm>
        </p:grpSpPr>
        <p:sp>
          <p:nvSpPr>
            <p:cNvPr id="13" name="Freeform 13"/>
            <p:cNvSpPr/>
            <p:nvPr/>
          </p:nvSpPr>
          <p:spPr>
            <a:xfrm>
              <a:off x="1263712" y="81029"/>
              <a:ext cx="4430072" cy="1564308"/>
            </a:xfrm>
            <a:custGeom>
              <a:avLst/>
              <a:gdLst/>
              <a:ahLst/>
              <a:cxnLst/>
              <a:rect l="l" t="t" r="r" b="b"/>
              <a:pathLst>
                <a:path w="4430072" h="1564308">
                  <a:moveTo>
                    <a:pt x="0" y="0"/>
                  </a:moveTo>
                  <a:lnTo>
                    <a:pt x="4430072" y="0"/>
                  </a:lnTo>
                  <a:lnTo>
                    <a:pt x="4430072" y="1564309"/>
                  </a:lnTo>
                  <a:lnTo>
                    <a:pt x="0" y="1564309"/>
                  </a:lnTo>
                  <a:lnTo>
                    <a:pt x="0" y="0"/>
                  </a:lnTo>
                  <a:close/>
                </a:path>
              </a:pathLst>
            </a:custGeom>
            <a:blipFill>
              <a:blip r:embed="rId4"/>
              <a:stretch>
                <a:fillRect l="-19768" t="-54510" r="-16993" b="-63349"/>
              </a:stretch>
            </a:blipFill>
          </p:spPr>
        </p:sp>
        <p:sp>
          <p:nvSpPr>
            <p:cNvPr id="14" name="Freeform 14"/>
            <p:cNvSpPr/>
            <p:nvPr/>
          </p:nvSpPr>
          <p:spPr>
            <a:xfrm>
              <a:off x="0" y="0"/>
              <a:ext cx="1263712" cy="1726367"/>
            </a:xfrm>
            <a:custGeom>
              <a:avLst/>
              <a:gdLst/>
              <a:ahLst/>
              <a:cxnLst/>
              <a:rect l="l" t="t" r="r" b="b"/>
              <a:pathLst>
                <a:path w="1263712" h="1726367">
                  <a:moveTo>
                    <a:pt x="0" y="0"/>
                  </a:moveTo>
                  <a:lnTo>
                    <a:pt x="1263712" y="0"/>
                  </a:lnTo>
                  <a:lnTo>
                    <a:pt x="1263712" y="1726367"/>
                  </a:lnTo>
                  <a:lnTo>
                    <a:pt x="0" y="1726367"/>
                  </a:lnTo>
                  <a:lnTo>
                    <a:pt x="0" y="0"/>
                  </a:lnTo>
                  <a:close/>
                </a:path>
              </a:pathLst>
            </a:custGeom>
            <a:blipFill>
              <a:blip r:embed="rId5"/>
              <a:stretch>
                <a:fillRect l="-100179" t="-11765" r="-96992" b="-10596"/>
              </a:stretch>
            </a:blipFill>
          </p:spPr>
        </p:sp>
      </p:grpSp>
      <p:grpSp>
        <p:nvGrpSpPr>
          <p:cNvPr id="15" name="Group 15"/>
          <p:cNvGrpSpPr/>
          <p:nvPr/>
        </p:nvGrpSpPr>
        <p:grpSpPr>
          <a:xfrm>
            <a:off x="0" y="9258300"/>
            <a:ext cx="18288000" cy="1028700"/>
            <a:chOff x="0" y="0"/>
            <a:chExt cx="4816593" cy="270933"/>
          </a:xfrm>
        </p:grpSpPr>
        <p:sp>
          <p:nvSpPr>
            <p:cNvPr id="16" name="Freeform 16"/>
            <p:cNvSpPr/>
            <p:nvPr/>
          </p:nvSpPr>
          <p:spPr>
            <a:xfrm>
              <a:off x="0" y="0"/>
              <a:ext cx="4816592" cy="270933"/>
            </a:xfrm>
            <a:custGeom>
              <a:avLst/>
              <a:gdLst/>
              <a:ahLst/>
              <a:cxnLst/>
              <a:rect l="l" t="t" r="r" b="b"/>
              <a:pathLst>
                <a:path w="4816592" h="270933">
                  <a:moveTo>
                    <a:pt x="0" y="0"/>
                  </a:moveTo>
                  <a:lnTo>
                    <a:pt x="4816592" y="0"/>
                  </a:lnTo>
                  <a:lnTo>
                    <a:pt x="4816592" y="270933"/>
                  </a:lnTo>
                  <a:lnTo>
                    <a:pt x="0" y="270933"/>
                  </a:lnTo>
                  <a:lnTo>
                    <a:pt x="0" y="0"/>
                  </a:lnTo>
                </a:path>
              </a:pathLst>
            </a:custGeom>
            <a:solidFill>
              <a:srgbClr val="8E002A"/>
            </a:solidFill>
          </p:spPr>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8" name="Freeform 18"/>
          <p:cNvSpPr/>
          <p:nvPr/>
        </p:nvSpPr>
        <p:spPr>
          <a:xfrm>
            <a:off x="5005203" y="2511779"/>
            <a:ext cx="6072370" cy="2798983"/>
          </a:xfrm>
          <a:custGeom>
            <a:avLst/>
            <a:gdLst/>
            <a:ahLst/>
            <a:cxnLst/>
            <a:rect l="l" t="t" r="r" b="b"/>
            <a:pathLst>
              <a:path w="6072370" h="2798983">
                <a:moveTo>
                  <a:pt x="0" y="0"/>
                </a:moveTo>
                <a:lnTo>
                  <a:pt x="6072370" y="0"/>
                </a:lnTo>
                <a:lnTo>
                  <a:pt x="6072370" y="2798983"/>
                </a:lnTo>
                <a:lnTo>
                  <a:pt x="0" y="2798983"/>
                </a:lnTo>
                <a:lnTo>
                  <a:pt x="0" y="0"/>
                </a:lnTo>
                <a:close/>
              </a:path>
            </a:pathLst>
          </a:custGeom>
          <a:blipFill>
            <a:blip r:embed="rId6"/>
            <a:stretch>
              <a:fillRect/>
            </a:stretch>
          </a:blipFill>
        </p:spPr>
      </p:sp>
      <p:sp>
        <p:nvSpPr>
          <p:cNvPr id="19" name="Freeform 19"/>
          <p:cNvSpPr/>
          <p:nvPr/>
        </p:nvSpPr>
        <p:spPr>
          <a:xfrm>
            <a:off x="5507160" y="6192727"/>
            <a:ext cx="6124250" cy="2827681"/>
          </a:xfrm>
          <a:custGeom>
            <a:avLst/>
            <a:gdLst/>
            <a:ahLst/>
            <a:cxnLst/>
            <a:rect l="l" t="t" r="r" b="b"/>
            <a:pathLst>
              <a:path w="6124250" h="2827681">
                <a:moveTo>
                  <a:pt x="0" y="0"/>
                </a:moveTo>
                <a:lnTo>
                  <a:pt x="6124250" y="0"/>
                </a:lnTo>
                <a:lnTo>
                  <a:pt x="6124250" y="2827681"/>
                </a:lnTo>
                <a:lnTo>
                  <a:pt x="0" y="2827681"/>
                </a:lnTo>
                <a:lnTo>
                  <a:pt x="0" y="0"/>
                </a:lnTo>
                <a:close/>
              </a:path>
            </a:pathLst>
          </a:custGeom>
          <a:blipFill>
            <a:blip r:embed="rId7"/>
            <a:stretch>
              <a:fillRect/>
            </a:stretch>
          </a:blipFill>
        </p:spPr>
      </p:sp>
      <p:sp>
        <p:nvSpPr>
          <p:cNvPr id="20" name="Freeform 20"/>
          <p:cNvSpPr/>
          <p:nvPr/>
        </p:nvSpPr>
        <p:spPr>
          <a:xfrm>
            <a:off x="11501970" y="2428384"/>
            <a:ext cx="4454276" cy="2530834"/>
          </a:xfrm>
          <a:custGeom>
            <a:avLst/>
            <a:gdLst/>
            <a:ahLst/>
            <a:cxnLst/>
            <a:rect l="l" t="t" r="r" b="b"/>
            <a:pathLst>
              <a:path w="4454276" h="2530834">
                <a:moveTo>
                  <a:pt x="0" y="0"/>
                </a:moveTo>
                <a:lnTo>
                  <a:pt x="4454275" y="0"/>
                </a:lnTo>
                <a:lnTo>
                  <a:pt x="4454275" y="2530834"/>
                </a:lnTo>
                <a:lnTo>
                  <a:pt x="0" y="2530834"/>
                </a:lnTo>
                <a:lnTo>
                  <a:pt x="0" y="0"/>
                </a:lnTo>
                <a:close/>
              </a:path>
            </a:pathLst>
          </a:custGeom>
          <a:blipFill>
            <a:blip r:embed="rId8"/>
            <a:stretch>
              <a:fillRect l="-14901" t="-36532" r="-53396"/>
            </a:stretch>
          </a:blipFill>
        </p:spPr>
      </p:sp>
      <p:grpSp>
        <p:nvGrpSpPr>
          <p:cNvPr id="21" name="Group 21"/>
          <p:cNvGrpSpPr/>
          <p:nvPr/>
        </p:nvGrpSpPr>
        <p:grpSpPr>
          <a:xfrm>
            <a:off x="-580972" y="2108100"/>
            <a:ext cx="5949384" cy="6070800"/>
            <a:chOff x="0" y="0"/>
            <a:chExt cx="7932512" cy="8094400"/>
          </a:xfrm>
        </p:grpSpPr>
        <p:sp>
          <p:nvSpPr>
            <p:cNvPr id="22" name="Freeform 22"/>
            <p:cNvSpPr/>
            <p:nvPr/>
          </p:nvSpPr>
          <p:spPr>
            <a:xfrm>
              <a:off x="0" y="0"/>
              <a:ext cx="7932512" cy="8094400"/>
            </a:xfrm>
            <a:custGeom>
              <a:avLst/>
              <a:gdLst/>
              <a:ahLst/>
              <a:cxnLst/>
              <a:rect l="l" t="t" r="r" b="b"/>
              <a:pathLst>
                <a:path w="7932512" h="8094400">
                  <a:moveTo>
                    <a:pt x="0" y="0"/>
                  </a:moveTo>
                  <a:lnTo>
                    <a:pt x="7932512" y="0"/>
                  </a:lnTo>
                  <a:lnTo>
                    <a:pt x="7932512" y="8094400"/>
                  </a:lnTo>
                  <a:lnTo>
                    <a:pt x="0" y="80944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3" name="TextBox 23"/>
            <p:cNvSpPr txBox="1"/>
            <p:nvPr/>
          </p:nvSpPr>
          <p:spPr>
            <a:xfrm>
              <a:off x="845275" y="2576355"/>
              <a:ext cx="4638083" cy="3709391"/>
            </a:xfrm>
            <a:prstGeom prst="rect">
              <a:avLst/>
            </a:prstGeom>
          </p:spPr>
          <p:txBody>
            <a:bodyPr lIns="0" tIns="0" rIns="0" bIns="0" rtlCol="0" anchor="t">
              <a:spAutoFit/>
            </a:bodyPr>
            <a:lstStyle/>
            <a:p>
              <a:pPr algn="just">
                <a:lnSpc>
                  <a:spcPts val="1719"/>
                </a:lnSpc>
                <a:spcBef>
                  <a:spcPct val="0"/>
                </a:spcBef>
              </a:pPr>
              <a:r>
                <a:rPr lang="en-US" sz="1228">
                  <a:solidFill>
                    <a:srgbClr val="000000"/>
                  </a:solidFill>
                  <a:latin typeface="Montserrat Extra-Bold"/>
                </a:rPr>
                <a:t>EL OBJETIVO FUE A DAR A CONOCER A LOS INTEGRANTES DEL COMITÉ Y DEL SUBCOMITÉ, A LAS NUEVAS PERSONAS CONSEJERAS PARA LA ATENCIÓN Y SEGUIMIENTO DE CASOS DE ACOSO, HOSTIGAMIENTO Y APROVECHAMIENTO SEXUAL, ASÍ MISMO SE PROCEDIÓ AL PRONUNCIAMIENTO DE CERO TOLERANCIA POR PARTE DE LA MTRA. GUILLERMINA CORONA TRUJILLO, DIRECTORA GENERAL DEL CENTRO DE CONCILIACIÓN LABORAL DEL ESTADO DE QUINTANA ROO.</a:t>
              </a:r>
            </a:p>
          </p:txBody>
        </p:sp>
      </p:grpSp>
      <p:sp>
        <p:nvSpPr>
          <p:cNvPr id="24" name="Freeform 24"/>
          <p:cNvSpPr/>
          <p:nvPr/>
        </p:nvSpPr>
        <p:spPr>
          <a:xfrm>
            <a:off x="12708430" y="5197110"/>
            <a:ext cx="2717209" cy="3823298"/>
          </a:xfrm>
          <a:custGeom>
            <a:avLst/>
            <a:gdLst/>
            <a:ahLst/>
            <a:cxnLst/>
            <a:rect l="l" t="t" r="r" b="b"/>
            <a:pathLst>
              <a:path w="2717209" h="3823298">
                <a:moveTo>
                  <a:pt x="0" y="0"/>
                </a:moveTo>
                <a:lnTo>
                  <a:pt x="2717209" y="0"/>
                </a:lnTo>
                <a:lnTo>
                  <a:pt x="2717209" y="3823298"/>
                </a:lnTo>
                <a:lnTo>
                  <a:pt x="0" y="3823298"/>
                </a:lnTo>
                <a:lnTo>
                  <a:pt x="0" y="0"/>
                </a:lnTo>
                <a:close/>
              </a:path>
            </a:pathLst>
          </a:custGeom>
          <a:blipFill>
            <a:blip r:embed="rId11"/>
            <a:stretch>
              <a:fillRect t="-19046" b="-38886"/>
            </a:stretch>
          </a:blipFill>
        </p:spPr>
      </p:sp>
      <p:sp>
        <p:nvSpPr>
          <p:cNvPr id="25" name="Freeform 25"/>
          <p:cNvSpPr/>
          <p:nvPr/>
        </p:nvSpPr>
        <p:spPr>
          <a:xfrm>
            <a:off x="15857744" y="5310762"/>
            <a:ext cx="2265659" cy="2265659"/>
          </a:xfrm>
          <a:custGeom>
            <a:avLst/>
            <a:gdLst/>
            <a:ahLst/>
            <a:cxnLst/>
            <a:rect l="l" t="t" r="r" b="b"/>
            <a:pathLst>
              <a:path w="2265659" h="2265659">
                <a:moveTo>
                  <a:pt x="0" y="0"/>
                </a:moveTo>
                <a:lnTo>
                  <a:pt x="2265659" y="0"/>
                </a:lnTo>
                <a:lnTo>
                  <a:pt x="2265659" y="2265660"/>
                </a:lnTo>
                <a:lnTo>
                  <a:pt x="0" y="226566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853</Words>
  <Application>Microsoft Office PowerPoint</Application>
  <PresentationFormat>Personalizado</PresentationFormat>
  <Paragraphs>12</Paragraphs>
  <Slides>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6</vt:i4>
      </vt:variant>
    </vt:vector>
  </HeadingPairs>
  <TitlesOfParts>
    <vt:vector size="10" baseType="lpstr">
      <vt:lpstr>Calibri</vt:lpstr>
      <vt:lpstr>Arial</vt:lpstr>
      <vt:lpstr>Montserrat Extra-Bold</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Libre Producto</dc:title>
  <dc:creator>Leticia</dc:creator>
  <cp:lastModifiedBy>Departamento de Tecnologías de la Información y Comunicaciones</cp:lastModifiedBy>
  <cp:revision>2</cp:revision>
  <dcterms:created xsi:type="dcterms:W3CDTF">2006-08-16T00:00:00Z</dcterms:created>
  <dcterms:modified xsi:type="dcterms:W3CDTF">2024-07-11T14:47:23Z</dcterms:modified>
  <dc:identifier>DAFgqX0m5dI</dc:identifier>
</cp:coreProperties>
</file>